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B3DF0-7113-4FF6-8E6F-989E6B026911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314AD-DC78-4E91-8183-463ACBA7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9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  <p:sp>
        <p:nvSpPr>
          <p:cNvPr id="45059" name="Notes Placeholder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ts val="1400"/>
              <a:buFont typeface="Arial" pitchFamily="34" charset="0"/>
              <a:buChar char="●"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NIAT</a:t>
            </a:r>
          </a:p>
          <a:p>
            <a:r>
              <a:rPr lang="en-US" dirty="0"/>
              <a:t>UU</a:t>
            </a:r>
            <a:r>
              <a:rPr lang="en-US" baseline="0" dirty="0"/>
              <a:t> 35/2014 </a:t>
            </a:r>
            <a:r>
              <a:rPr lang="en-US" baseline="0" dirty="0" err="1"/>
              <a:t>Perlindungan</a:t>
            </a:r>
            <a:r>
              <a:rPr lang="en-US" baseline="0" dirty="0"/>
              <a:t> </a:t>
            </a:r>
            <a:r>
              <a:rPr lang="en-US" baseline="0" dirty="0" err="1"/>
              <a:t>Anak</a:t>
            </a:r>
            <a:endParaRPr lang="en-US" baseline="0" dirty="0"/>
          </a:p>
          <a:p>
            <a:r>
              <a:rPr lang="en-US" baseline="0" dirty="0" err="1"/>
              <a:t>Peppres</a:t>
            </a:r>
            <a:r>
              <a:rPr lang="en-US" baseline="0" dirty="0"/>
              <a:t> 25/2021 </a:t>
            </a:r>
            <a:r>
              <a:rPr lang="en-US" baseline="0" dirty="0" err="1"/>
              <a:t>Kebijakan</a:t>
            </a:r>
            <a:r>
              <a:rPr lang="en-US" baseline="0" dirty="0"/>
              <a:t> KLA</a:t>
            </a:r>
          </a:p>
          <a:p>
            <a:r>
              <a:rPr lang="en-US" baseline="0" dirty="0" err="1"/>
              <a:t>Permen</a:t>
            </a:r>
            <a:r>
              <a:rPr lang="en-US" baseline="0" dirty="0"/>
              <a:t> PPPA 21/2022 </a:t>
            </a:r>
            <a:r>
              <a:rPr lang="en-US" baseline="0" dirty="0" err="1"/>
              <a:t>Penyelenggaraan</a:t>
            </a:r>
            <a:r>
              <a:rPr lang="en-US" baseline="0" dirty="0"/>
              <a:t> KLA</a:t>
            </a:r>
          </a:p>
          <a:p>
            <a:r>
              <a:rPr lang="en-US" baseline="0" dirty="0" err="1"/>
              <a:t>Permen</a:t>
            </a:r>
            <a:r>
              <a:rPr lang="en-US" baseline="0" dirty="0"/>
              <a:t> PPPA 21/2023 </a:t>
            </a:r>
            <a:r>
              <a:rPr lang="en-US" baseline="0" dirty="0" err="1"/>
              <a:t>Instrumen</a:t>
            </a:r>
            <a:r>
              <a:rPr lang="en-US" baseline="0" dirty="0"/>
              <a:t> </a:t>
            </a:r>
            <a:r>
              <a:rPr lang="en-US" baseline="0" dirty="0" err="1"/>
              <a:t>Evaluasi</a:t>
            </a:r>
            <a:r>
              <a:rPr lang="en-US" baseline="0" dirty="0"/>
              <a:t> KLA</a:t>
            </a:r>
          </a:p>
          <a:p>
            <a:r>
              <a:rPr lang="en-US" baseline="0" dirty="0" err="1"/>
              <a:t>Keputusan</a:t>
            </a:r>
            <a:r>
              <a:rPr lang="en-US" baseline="0" dirty="0"/>
              <a:t> </a:t>
            </a:r>
            <a:r>
              <a:rPr lang="en-US" baseline="0" dirty="0" err="1"/>
              <a:t>Bupati</a:t>
            </a:r>
            <a:r>
              <a:rPr lang="en-US" baseline="0" dirty="0"/>
              <a:t> </a:t>
            </a:r>
            <a:r>
              <a:rPr lang="en-US" baseline="0" dirty="0" err="1"/>
              <a:t>Taput</a:t>
            </a:r>
            <a:r>
              <a:rPr lang="en-US" baseline="0" dirty="0"/>
              <a:t> 362 </a:t>
            </a:r>
            <a:r>
              <a:rPr lang="en-US" baseline="0" dirty="0" err="1"/>
              <a:t>tahun</a:t>
            </a:r>
            <a:r>
              <a:rPr lang="en-US" baseline="0" dirty="0"/>
              <a:t> 2022 GT-KLA</a:t>
            </a:r>
          </a:p>
          <a:p>
            <a:endParaRPr lang="en-US" baseline="0" dirty="0"/>
          </a:p>
          <a:p>
            <a:r>
              <a:rPr lang="en-US" baseline="0" dirty="0"/>
              <a:t>MAU      MAMPU  MAJU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4421-AC61-48FE-8A9E-186BA7143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51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Calibri" pitchFamily="34" charset="0"/>
              <a:buNone/>
            </a:pPr>
            <a:fld id="{32C5F23F-7693-4B21-AC0A-8D739F1E5D2A}" type="slidenum">
              <a:rPr lang="en-US" altLang="en-US">
                <a:latin typeface="Arial" charset="0"/>
              </a:rPr>
              <a:pPr>
                <a:buFont typeface="Calibri" pitchFamily="34" charset="0"/>
                <a:buNone/>
              </a:pPr>
              <a:t>10</a:t>
            </a:fld>
            <a:endParaRPr lang="en-US" altLang="en-US">
              <a:latin typeface="Arial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gd3b8ea86f4_0_19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5" name="Google Shape;745;gd3b8ea86f4_0_19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796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08C7E61-276B-4B59-92E6-752FFBD9CAE1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8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4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84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5614" y="273051"/>
            <a:ext cx="8226425" cy="138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3" name="Rectangle 68">
            <a:extLst>
              <a:ext uri="{FF2B5EF4-FFF2-40B4-BE49-F238E27FC236}">
                <a16:creationId xmlns="" xmlns:a16="http://schemas.microsoft.com/office/drawing/2014/main" id="{6F21D5AD-36BB-4427-A704-FEA6A6F81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1"/>
            <a:ext cx="210312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="" xmlns:a16="http://schemas.microsoft.com/office/drawing/2014/main" id="{8990FD8C-19BB-4C26-BAB6-D48E84CE4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1"/>
            <a:ext cx="292608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="" xmlns:a16="http://schemas.microsoft.com/office/drawing/2014/main" id="{2F6FA730-9E71-46B0-BD96-D94578EB4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1"/>
            <a:ext cx="2103120" cy="276999"/>
          </a:xfrm>
        </p:spPr>
        <p:txBody>
          <a:bodyPr/>
          <a:lstStyle>
            <a:lvl1pPr>
              <a:defRPr/>
            </a:lvl1pPr>
          </a:lstStyle>
          <a:p>
            <a:fld id="{CA4896A1-B0A1-485F-B24D-2CCCEF824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6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7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4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1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3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1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8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5CECC-9FFC-4DB8-84FE-A8483C88E46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F02C0-ED7A-49E3-931C-C73EF1E6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6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9012" y="3"/>
            <a:ext cx="6371787" cy="6858001"/>
            <a:chOff x="-3411" y="0"/>
            <a:chExt cx="5994855" cy="5638801"/>
          </a:xfrm>
          <a:solidFill>
            <a:srgbClr val="57C999"/>
          </a:solidFill>
        </p:grpSpPr>
        <p:sp>
          <p:nvSpPr>
            <p:cNvPr id="17" name="Freeform: Shape 16"/>
            <p:cNvSpPr/>
            <p:nvPr/>
          </p:nvSpPr>
          <p:spPr>
            <a:xfrm>
              <a:off x="-3411" y="0"/>
              <a:ext cx="5994855" cy="5638801"/>
            </a:xfrm>
            <a:custGeom>
              <a:avLst/>
              <a:gdLst>
                <a:gd name="connsiteX0" fmla="*/ 0 w 5994855"/>
                <a:gd name="connsiteY0" fmla="*/ 0 h 5638801"/>
                <a:gd name="connsiteX1" fmla="*/ 5508903 w 5994855"/>
                <a:gd name="connsiteY1" fmla="*/ 0 h 5638801"/>
                <a:gd name="connsiteX2" fmla="*/ 5528190 w 5994855"/>
                <a:gd name="connsiteY2" fmla="*/ 31180 h 5638801"/>
                <a:gd name="connsiteX3" fmla="*/ 5994855 w 5994855"/>
                <a:gd name="connsiteY3" fmla="*/ 1841296 h 5638801"/>
                <a:gd name="connsiteX4" fmla="*/ 2128355 w 5994855"/>
                <a:gd name="connsiteY4" fmla="*/ 5638801 h 5638801"/>
                <a:gd name="connsiteX5" fmla="*/ 285352 w 5994855"/>
                <a:gd name="connsiteY5" fmla="*/ 5180463 h 5638801"/>
                <a:gd name="connsiteX6" fmla="*/ 0 w 5994855"/>
                <a:gd name="connsiteY6" fmla="*/ 5010201 h 5638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94855" h="5638801">
                  <a:moveTo>
                    <a:pt x="0" y="0"/>
                  </a:moveTo>
                  <a:lnTo>
                    <a:pt x="5508903" y="0"/>
                  </a:lnTo>
                  <a:lnTo>
                    <a:pt x="5528190" y="31180"/>
                  </a:lnTo>
                  <a:cubicBezTo>
                    <a:pt x="5825803" y="569261"/>
                    <a:pt x="5994855" y="1185889"/>
                    <a:pt x="5994855" y="1841296"/>
                  </a:cubicBezTo>
                  <a:cubicBezTo>
                    <a:pt x="5994855" y="3938600"/>
                    <a:pt x="4263764" y="5638801"/>
                    <a:pt x="2128355" y="5638801"/>
                  </a:cubicBezTo>
                  <a:cubicBezTo>
                    <a:pt x="1461040" y="5638801"/>
                    <a:pt x="833209" y="5472766"/>
                    <a:pt x="285352" y="5180463"/>
                  </a:cubicBezTo>
                  <a:lnTo>
                    <a:pt x="0" y="5010201"/>
                  </a:lnTo>
                  <a:close/>
                </a:path>
              </a:pathLst>
            </a:custGeom>
            <a:solidFill>
              <a:srgbClr val="1E4D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defRPr/>
              </a:pPr>
              <a:endParaRPr lang="en-ID" kern="0">
                <a:solidFill>
                  <a:schemeClr val="accent1"/>
                </a:solidFill>
                <a:sym typeface="Arial"/>
              </a:endParaRPr>
            </a:p>
          </p:txBody>
        </p:sp>
        <p:sp>
          <p:nvSpPr>
            <p:cNvPr id="21" name="Freeform: Shape 20"/>
            <p:cNvSpPr/>
            <p:nvPr/>
          </p:nvSpPr>
          <p:spPr>
            <a:xfrm>
              <a:off x="1" y="0"/>
              <a:ext cx="5392253" cy="5050302"/>
            </a:xfrm>
            <a:custGeom>
              <a:avLst/>
              <a:gdLst>
                <a:gd name="connsiteX0" fmla="*/ 0 w 5392253"/>
                <a:gd name="connsiteY0" fmla="*/ 0 h 5050302"/>
                <a:gd name="connsiteX1" fmla="*/ 4798380 w 5392253"/>
                <a:gd name="connsiteY1" fmla="*/ 0 h 5050302"/>
                <a:gd name="connsiteX2" fmla="*/ 4834248 w 5392253"/>
                <a:gd name="connsiteY2" fmla="*/ 47110 h 5050302"/>
                <a:gd name="connsiteX3" fmla="*/ 5392253 w 5392253"/>
                <a:gd name="connsiteY3" fmla="*/ 1841296 h 5050302"/>
                <a:gd name="connsiteX4" fmla="*/ 2124944 w 5392253"/>
                <a:gd name="connsiteY4" fmla="*/ 5050302 h 5050302"/>
                <a:gd name="connsiteX5" fmla="*/ 46632 w 5392253"/>
                <a:gd name="connsiteY5" fmla="*/ 4317521 h 5050302"/>
                <a:gd name="connsiteX6" fmla="*/ 0 w 5392253"/>
                <a:gd name="connsiteY6" fmla="*/ 4275896 h 5050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92253" h="5050302">
                  <a:moveTo>
                    <a:pt x="0" y="0"/>
                  </a:moveTo>
                  <a:lnTo>
                    <a:pt x="4798380" y="0"/>
                  </a:lnTo>
                  <a:lnTo>
                    <a:pt x="4834248" y="47110"/>
                  </a:lnTo>
                  <a:cubicBezTo>
                    <a:pt x="5186544" y="559271"/>
                    <a:pt x="5392253" y="1176689"/>
                    <a:pt x="5392253" y="1841296"/>
                  </a:cubicBezTo>
                  <a:cubicBezTo>
                    <a:pt x="5392253" y="3613581"/>
                    <a:pt x="3929429" y="5050302"/>
                    <a:pt x="2124944" y="5050302"/>
                  </a:cubicBezTo>
                  <a:cubicBezTo>
                    <a:pt x="1335482" y="5050302"/>
                    <a:pt x="611416" y="4775305"/>
                    <a:pt x="46632" y="4317521"/>
                  </a:cubicBezTo>
                  <a:lnTo>
                    <a:pt x="0" y="4275896"/>
                  </a:lnTo>
                  <a:close/>
                </a:path>
              </a:pathLst>
            </a:custGeom>
            <a:solidFill>
              <a:srgbClr val="1E4D7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defRPr/>
              </a:pPr>
              <a:endParaRPr lang="en-ID" kern="0">
                <a:solidFill>
                  <a:srgbClr val="00B0F0"/>
                </a:solidFill>
                <a:sym typeface="Arial"/>
              </a:endParaRPr>
            </a:p>
          </p:txBody>
        </p:sp>
      </p:grpSp>
      <p:sp>
        <p:nvSpPr>
          <p:cNvPr id="10243" name="TextBox 10"/>
          <p:cNvSpPr txBox="1">
            <a:spLocks noChangeArrowheads="1"/>
          </p:cNvSpPr>
          <p:nvPr/>
        </p:nvSpPr>
        <p:spPr bwMode="auto">
          <a:xfrm>
            <a:off x="2" y="1013888"/>
            <a:ext cx="3952875" cy="24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701" tIns="33850" rIns="67701" bIns="33850">
            <a:spAutoFit/>
          </a:bodyPr>
          <a:lstStyle>
            <a:lvl1pPr marL="163513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 hangingPunct="1">
              <a:lnSpc>
                <a:spcPts val="1431"/>
              </a:lnSpc>
              <a:spcBef>
                <a:spcPts val="38"/>
              </a:spcBef>
            </a:pPr>
            <a:endParaRPr lang="en-AU" sz="2100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" name="Right Triangle 14"/>
          <p:cNvSpPr/>
          <p:nvPr/>
        </p:nvSpPr>
        <p:spPr>
          <a:xfrm flipH="1">
            <a:off x="8556629" y="6089655"/>
            <a:ext cx="587375" cy="768349"/>
          </a:xfrm>
          <a:prstGeom prst="rtTriangle">
            <a:avLst/>
          </a:prstGeom>
          <a:solidFill>
            <a:srgbClr val="1E4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701" tIns="33850" rIns="67701" bIns="33850" anchor="ctr"/>
          <a:lstStyle/>
          <a:p>
            <a:pPr algn="ctr">
              <a:buClr>
                <a:srgbClr val="000000"/>
              </a:buClr>
              <a:defRPr/>
            </a:pPr>
            <a:endParaRPr lang="en-ID" kern="0">
              <a:sym typeface="Arial"/>
            </a:endParaRPr>
          </a:p>
        </p:txBody>
      </p:sp>
      <p:sp>
        <p:nvSpPr>
          <p:cNvPr id="22" name="Right Triangle 21"/>
          <p:cNvSpPr/>
          <p:nvPr/>
        </p:nvSpPr>
        <p:spPr>
          <a:xfrm flipH="1" flipV="1">
            <a:off x="8556629" y="2120"/>
            <a:ext cx="587375" cy="770467"/>
          </a:xfrm>
          <a:prstGeom prst="rtTriangle">
            <a:avLst/>
          </a:prstGeom>
          <a:solidFill>
            <a:srgbClr val="1E4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701" tIns="33850" rIns="67701" bIns="33850" anchor="ctr"/>
          <a:lstStyle/>
          <a:p>
            <a:pPr algn="ctr">
              <a:buClr>
                <a:srgbClr val="000000"/>
              </a:buClr>
              <a:defRPr/>
            </a:pPr>
            <a:endParaRPr lang="en-ID" kern="0">
              <a:sym typeface="Arial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095628" y="3754971"/>
            <a:ext cx="6859588" cy="1007533"/>
          </a:xfrm>
          <a:prstGeom prst="rect">
            <a:avLst/>
          </a:prstGeom>
        </p:spPr>
        <p:txBody>
          <a:bodyPr lIns="55007" tIns="27504" rIns="55007" bIns="27504" anchor="ctr"/>
          <a:lstStyle/>
          <a:p>
            <a:pPr algn="ctr">
              <a:buClr>
                <a:srgbClr val="000000"/>
              </a:buClr>
              <a:defRPr/>
            </a:pPr>
            <a:endParaRPr lang="en-US" b="1" kern="0" spc="-91" dirty="0">
              <a:solidFill>
                <a:srgbClr val="1E4D78"/>
              </a:solidFill>
              <a:latin typeface="Arial Narrow" panose="020B0606020202030204" pitchFamily="34" charset="0"/>
              <a:ea typeface="+mj-ea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b="1" kern="0" dirty="0">
                <a:solidFill>
                  <a:srgbClr val="1E4D78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146052" y="1644652"/>
            <a:ext cx="3551239" cy="34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701" tIns="33850" rIns="67701" bIns="33850">
            <a:spAutoFit/>
          </a:bodyPr>
          <a:lstStyle/>
          <a:p>
            <a:pPr>
              <a:buClr>
                <a:srgbClr val="000000"/>
              </a:buClr>
              <a:buFont typeface="Arial" pitchFamily="34" charset="0"/>
              <a:buNone/>
            </a:pPr>
            <a:endParaRPr lang="en-AU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609600"/>
            <a:ext cx="5105400" cy="4038679"/>
          </a:xfrm>
          <a:prstGeom prst="rect">
            <a:avLst/>
          </a:prstGeom>
        </p:spPr>
        <p:txBody>
          <a:bodyPr wrap="square" lIns="67701" tIns="33850" rIns="67701" bIns="3385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en-US" sz="2400" b="1" kern="0" dirty="0" smtClean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kern="0" dirty="0" smtClean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PERCEPATAN PENYELENGGARAAN  PENGARUSUTAMAAN GENDER (PUG) MELALUI PERENCANAAN PENGANGGARAN RESPONSIP GENDER (PPRG)      </a:t>
            </a:r>
            <a:r>
              <a:rPr lang="en-US" sz="2400" b="1" kern="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BAGI PERANGKAT DAERAH PEMERINTAH </a:t>
            </a:r>
            <a:r>
              <a:rPr lang="en-US" sz="2400" b="1" kern="0" dirty="0" smtClean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KABUPATEN SIMALUNGUN  </a:t>
            </a:r>
            <a:endParaRPr lang="en-US" sz="2400" b="1" kern="0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AU" sz="2400" kern="0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Montserrat SemiBold" charset="0"/>
                <a:cs typeface="Montserrat SemiBold" charset="0"/>
                <a:sym typeface="Arial"/>
              </a:rPr>
              <a:t>  </a:t>
            </a:r>
            <a:endParaRPr lang="en-US" kern="0" dirty="0">
              <a:ea typeface="Arial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87839" y="4571999"/>
            <a:ext cx="4859337" cy="1901829"/>
          </a:xfrm>
          <a:prstGeom prst="rect">
            <a:avLst/>
          </a:prstGeom>
        </p:spPr>
        <p:txBody>
          <a:bodyPr lIns="55007" tIns="27504" rIns="55007" bIns="27504" anchor="ctr"/>
          <a:lstStyle/>
          <a:p>
            <a:pPr algn="ctr">
              <a:buClr>
                <a:srgbClr val="000000"/>
              </a:buClr>
              <a:defRPr/>
            </a:pPr>
            <a:r>
              <a:rPr lang="en-US" sz="30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Disampaikan</a:t>
            </a:r>
            <a:r>
              <a:rPr lang="en-US" sz="30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lang="en-US" sz="30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Oleh</a:t>
            </a:r>
            <a:r>
              <a:rPr lang="en-US" sz="30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lang="en-US" sz="3000" b="1" kern="0" spc="-121" dirty="0" smtClean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:</a:t>
            </a:r>
            <a:endParaRPr lang="en-US" sz="3000" b="1" kern="0" spc="-121" dirty="0">
              <a:solidFill>
                <a:srgbClr val="00B0F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Dra</a:t>
            </a:r>
            <a:r>
              <a:rPr lang="en-US" sz="33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.   </a:t>
            </a: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Marhamah</a:t>
            </a:r>
            <a:r>
              <a:rPr lang="en-US" sz="33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Siregar</a:t>
            </a:r>
            <a:r>
              <a:rPr lang="en-US" sz="33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, </a:t>
            </a: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M.Si</a:t>
            </a:r>
            <a:endParaRPr lang="en-US" sz="3300" b="1" kern="0" spc="-121" dirty="0">
              <a:solidFill>
                <a:srgbClr val="00B0F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b="1" kern="0" spc="-121" dirty="0" smtClean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MENTOR GENDER MAINSTREAMING AND CHILDRENS</a:t>
            </a:r>
          </a:p>
          <a:p>
            <a:pPr algn="ctr">
              <a:buClr>
                <a:srgbClr val="000000"/>
              </a:buClr>
              <a:defRPr/>
            </a:pPr>
            <a:r>
              <a:rPr lang="en-US" b="1" spc="-121" dirty="0" smtClean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Hp. 082163248215</a:t>
            </a:r>
            <a:endParaRPr lang="en-US" b="1" kern="0" spc="-121" dirty="0">
              <a:solidFill>
                <a:srgbClr val="00B0F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94886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5850170-CE3B-42D4-A9DD-70360A40D55F}"/>
              </a:ext>
            </a:extLst>
          </p:cNvPr>
          <p:cNvSpPr/>
          <p:nvPr/>
        </p:nvSpPr>
        <p:spPr>
          <a:xfrm>
            <a:off x="2195612" y="0"/>
            <a:ext cx="444397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id-ID" sz="20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BAGAIMANA PELAKSANAAN PUG</a:t>
            </a:r>
            <a:endParaRPr lang="en-US" sz="20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Down Arrow 5">
            <a:extLst>
              <a:ext uri="{FF2B5EF4-FFF2-40B4-BE49-F238E27FC236}">
                <a16:creationId xmlns="" xmlns:a16="http://schemas.microsoft.com/office/drawing/2014/main" id="{55AE8A6A-28C5-415A-A995-A55F6753610C}"/>
              </a:ext>
            </a:extLst>
          </p:cNvPr>
          <p:cNvSpPr/>
          <p:nvPr/>
        </p:nvSpPr>
        <p:spPr>
          <a:xfrm>
            <a:off x="3446463" y="381000"/>
            <a:ext cx="2133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d-ID"/>
          </a:p>
        </p:txBody>
      </p:sp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A4D7C996-8632-4629-9F07-8EC8CF59BBDC}"/>
              </a:ext>
            </a:extLst>
          </p:cNvPr>
          <p:cNvSpPr/>
          <p:nvPr/>
        </p:nvSpPr>
        <p:spPr>
          <a:xfrm>
            <a:off x="1512888" y="609600"/>
            <a:ext cx="5867400" cy="457200"/>
          </a:xfrm>
          <a:prstGeom prst="roundRect">
            <a:avLst/>
          </a:prstGeom>
          <a:solidFill>
            <a:schemeClr val="bg2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sz="1600" dirty="0">
                <a:solidFill>
                  <a:srgbClr val="0000CC"/>
                </a:solidFill>
                <a:latin typeface="Aharoni" pitchFamily="2" charset="-79"/>
                <a:cs typeface="Aharoni" pitchFamily="2" charset="-79"/>
              </a:rPr>
              <a:t>PERLU KELEMBAGAAN YANG MELIBATKAN SEMUA STAKEHOLDER</a:t>
            </a: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07D1A592-0FB3-44B5-87BB-46D32601E080}"/>
              </a:ext>
            </a:extLst>
          </p:cNvPr>
          <p:cNvSpPr/>
          <p:nvPr/>
        </p:nvSpPr>
        <p:spPr>
          <a:xfrm>
            <a:off x="3036888" y="1125538"/>
            <a:ext cx="3048000" cy="3048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sz="1600" dirty="0">
                <a:solidFill>
                  <a:srgbClr val="660066"/>
                </a:solidFill>
                <a:latin typeface="Aharoni" pitchFamily="2" charset="-79"/>
                <a:cs typeface="Aharoni" pitchFamily="2" charset="-79"/>
              </a:rPr>
              <a:t>POKJA PUG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="" xmlns:a16="http://schemas.microsoft.com/office/drawing/2014/main" id="{F4BD4771-588A-4798-95B9-F0A5EF49F2ED}"/>
              </a:ext>
            </a:extLst>
          </p:cNvPr>
          <p:cNvSpPr/>
          <p:nvPr/>
        </p:nvSpPr>
        <p:spPr>
          <a:xfrm>
            <a:off x="1920876" y="1498600"/>
            <a:ext cx="5099050" cy="1066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d-ID" dirty="0">
              <a:solidFill>
                <a:srgbClr val="660066"/>
              </a:solidFill>
              <a:latin typeface="Aharoni" pitchFamily="2" charset="-79"/>
              <a:cs typeface="Aharoni" pitchFamily="2" charset="-79"/>
            </a:endParaRPr>
          </a:p>
          <a:p>
            <a:pPr algn="ctr" eaLnBrk="1" hangingPunct="1">
              <a:defRPr/>
            </a:pPr>
            <a:r>
              <a:rPr lang="id-ID" sz="1600" dirty="0">
                <a:solidFill>
                  <a:srgbClr val="660066"/>
                </a:solidFill>
                <a:latin typeface="Aharoni" pitchFamily="2" charset="-79"/>
                <a:cs typeface="Aharoni" pitchFamily="2" charset="-79"/>
              </a:rPr>
              <a:t>MEKANISME POKJA</a:t>
            </a:r>
          </a:p>
          <a:p>
            <a:pPr marL="395288" indent="-395288" algn="ctr" eaLnBrk="1" hangingPunct="1">
              <a:spcBef>
                <a:spcPts val="0"/>
              </a:spcBef>
              <a:buFont typeface="Wingdings" pitchFamily="2" charset="2"/>
              <a:buChar char="§"/>
              <a:tabLst>
                <a:tab pos="965200" algn="l"/>
                <a:tab pos="1879600" algn="l"/>
                <a:tab pos="2794000" algn="l"/>
                <a:tab pos="3708400" algn="l"/>
                <a:tab pos="4622800" algn="l"/>
                <a:tab pos="5537200" algn="l"/>
                <a:tab pos="6451600" algn="l"/>
                <a:tab pos="7366000" algn="l"/>
                <a:tab pos="8280400" algn="l"/>
                <a:tab pos="9194800" algn="l"/>
                <a:tab pos="10109200" algn="l"/>
              </a:tabLst>
              <a:defRPr/>
            </a:pPr>
            <a:r>
              <a:rPr lang="id-ID" sz="1600" dirty="0">
                <a:solidFill>
                  <a:srgbClr val="66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Melibatkan </a:t>
            </a:r>
            <a:r>
              <a:rPr lang="id-ID" sz="1600" dirty="0" smtClean="0">
                <a:solidFill>
                  <a:srgbClr val="66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semua</a:t>
            </a:r>
            <a:r>
              <a:rPr lang="en-US" sz="1600" dirty="0" smtClean="0">
                <a:solidFill>
                  <a:srgbClr val="66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 </a:t>
            </a:r>
            <a:r>
              <a:rPr lang="id-ID" sz="1600" dirty="0" smtClean="0">
                <a:solidFill>
                  <a:srgbClr val="66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</a:t>
            </a:r>
            <a:endParaRPr lang="id-ID" sz="1600" dirty="0">
              <a:solidFill>
                <a:srgbClr val="660066"/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marL="395288" indent="-395288" algn="ctr" eaLnBrk="1" hangingPunct="1">
              <a:spcBef>
                <a:spcPts val="0"/>
              </a:spcBef>
              <a:buFont typeface="Wingdings" pitchFamily="2" charset="2"/>
              <a:buChar char="§"/>
              <a:tabLst>
                <a:tab pos="965200" algn="l"/>
                <a:tab pos="1879600" algn="l"/>
                <a:tab pos="2794000" algn="l"/>
                <a:tab pos="3708400" algn="l"/>
                <a:tab pos="4622800" algn="l"/>
                <a:tab pos="5537200" algn="l"/>
                <a:tab pos="6451600" algn="l"/>
                <a:tab pos="7366000" algn="l"/>
                <a:tab pos="8280400" algn="l"/>
                <a:tab pos="9194800" algn="l"/>
                <a:tab pos="10109200" algn="l"/>
              </a:tabLst>
              <a:defRPr/>
            </a:pPr>
            <a:r>
              <a:rPr lang="id-ID" sz="1600" dirty="0">
                <a:solidFill>
                  <a:srgbClr val="66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Melibatkan seluruh unit kerja di </a:t>
            </a:r>
            <a:r>
              <a:rPr lang="id-ID" sz="1600" dirty="0" smtClean="0">
                <a:solidFill>
                  <a:srgbClr val="66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</a:t>
            </a:r>
            <a:endParaRPr lang="id-ID" sz="1600" dirty="0">
              <a:solidFill>
                <a:srgbClr val="660066"/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marL="395288" indent="-395288" algn="ctr" eaLnBrk="1" hangingPunct="1">
              <a:spcBef>
                <a:spcPts val="0"/>
              </a:spcBef>
              <a:buFont typeface="Wingdings" pitchFamily="2" charset="2"/>
              <a:buChar char="§"/>
              <a:tabLst>
                <a:tab pos="965200" algn="l"/>
                <a:tab pos="1879600" algn="l"/>
                <a:tab pos="2794000" algn="l"/>
                <a:tab pos="3708400" algn="l"/>
                <a:tab pos="4622800" algn="l"/>
                <a:tab pos="5537200" algn="l"/>
                <a:tab pos="6451600" algn="l"/>
                <a:tab pos="7366000" algn="l"/>
                <a:tab pos="8280400" algn="l"/>
                <a:tab pos="9194800" algn="l"/>
                <a:tab pos="10109200" algn="l"/>
              </a:tabLst>
              <a:defRPr/>
            </a:pPr>
            <a:r>
              <a:rPr lang="id-ID" sz="1600" dirty="0">
                <a:solidFill>
                  <a:srgbClr val="66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Memberikan tugas yang jelas  </a:t>
            </a:r>
            <a:endParaRPr lang="en-US" sz="1600" b="1" dirty="0">
              <a:solidFill>
                <a:srgbClr val="660066"/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id-ID" dirty="0"/>
          </a:p>
        </p:txBody>
      </p:sp>
      <p:sp>
        <p:nvSpPr>
          <p:cNvPr id="10" name="Rounded Rectangle 9">
            <a:extLst>
              <a:ext uri="{FF2B5EF4-FFF2-40B4-BE49-F238E27FC236}">
                <a16:creationId xmlns="" xmlns:a16="http://schemas.microsoft.com/office/drawing/2014/main" id="{46DEFE96-A221-4FE8-AC54-C61C20FAFA48}"/>
              </a:ext>
            </a:extLst>
          </p:cNvPr>
          <p:cNvSpPr/>
          <p:nvPr/>
        </p:nvSpPr>
        <p:spPr>
          <a:xfrm>
            <a:off x="3581400" y="3886200"/>
            <a:ext cx="1981200" cy="3048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KETUA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4D30BE33-9A41-4558-9CB4-E48905F7FD87}"/>
              </a:ext>
            </a:extLst>
          </p:cNvPr>
          <p:cNvSpPr/>
          <p:nvPr/>
        </p:nvSpPr>
        <p:spPr>
          <a:xfrm>
            <a:off x="3200400" y="4419600"/>
            <a:ext cx="2590800" cy="2286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TIM PELAKSANA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A317425E-8A7E-4FF5-9141-DCD445544434}"/>
              </a:ext>
            </a:extLst>
          </p:cNvPr>
          <p:cNvSpPr/>
          <p:nvPr/>
        </p:nvSpPr>
        <p:spPr>
          <a:xfrm>
            <a:off x="6858000" y="5257800"/>
            <a:ext cx="1600200" cy="3810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ANGGOTA </a:t>
            </a:r>
          </a:p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PD  </a:t>
            </a: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="" xmlns:a16="http://schemas.microsoft.com/office/drawing/2014/main" id="{2F6F8B53-D4E3-4164-9E54-F52DC77DB3B8}"/>
              </a:ext>
            </a:extLst>
          </p:cNvPr>
          <p:cNvSpPr/>
          <p:nvPr/>
        </p:nvSpPr>
        <p:spPr>
          <a:xfrm>
            <a:off x="4648200" y="5257800"/>
            <a:ext cx="1676400" cy="3810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ANGGOTA </a:t>
            </a:r>
          </a:p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PD  </a:t>
            </a: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="" xmlns:a16="http://schemas.microsoft.com/office/drawing/2014/main" id="{50D4EA33-6FDC-4AE0-8BB1-52DEDDA5E005}"/>
              </a:ext>
            </a:extLst>
          </p:cNvPr>
          <p:cNvSpPr/>
          <p:nvPr/>
        </p:nvSpPr>
        <p:spPr>
          <a:xfrm>
            <a:off x="2590800" y="5257800"/>
            <a:ext cx="1600200" cy="3810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</a:t>
            </a: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GGOTA </a:t>
            </a:r>
          </a:p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PD  </a:t>
            </a: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="" xmlns:a16="http://schemas.microsoft.com/office/drawing/2014/main" id="{6F6CACAD-21D1-4FC4-9F15-AF0F24E7DA51}"/>
              </a:ext>
            </a:extLst>
          </p:cNvPr>
          <p:cNvSpPr/>
          <p:nvPr/>
        </p:nvSpPr>
        <p:spPr>
          <a:xfrm>
            <a:off x="381000" y="5257800"/>
            <a:ext cx="1676400" cy="3810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ANGGOTA </a:t>
            </a:r>
          </a:p>
          <a:p>
            <a:pPr algn="ctr" eaLnBrk="1" hangingPunct="1">
              <a:lnSpc>
                <a:spcPts val="1200"/>
              </a:lnSpc>
              <a:defRPr/>
            </a:pPr>
            <a:r>
              <a:rPr lang="id-ID" sz="1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PD</a:t>
            </a:r>
            <a:r>
              <a:rPr lang="en-US" sz="1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id-ID" sz="1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="" xmlns:a16="http://schemas.microsoft.com/office/drawing/2014/main" id="{814E3B3E-F2D6-4E5A-9F2D-D5813B581BC9}"/>
              </a:ext>
            </a:extLst>
          </p:cNvPr>
          <p:cNvSpPr/>
          <p:nvPr/>
        </p:nvSpPr>
        <p:spPr>
          <a:xfrm rot="10800000" flipV="1">
            <a:off x="6553200" y="4294190"/>
            <a:ext cx="1981200" cy="57467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b="1" dirty="0">
                <a:solidFill>
                  <a:schemeClr val="tx1"/>
                </a:solidFill>
              </a:rPr>
              <a:t>TIM SEKRETARIAT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="" xmlns:a16="http://schemas.microsoft.com/office/drawing/2014/main" id="{C5533D96-F3BD-4E6E-BCA5-B65D7E17C4D1}"/>
              </a:ext>
            </a:extLst>
          </p:cNvPr>
          <p:cNvSpPr/>
          <p:nvPr/>
        </p:nvSpPr>
        <p:spPr>
          <a:xfrm>
            <a:off x="2590800" y="5715000"/>
            <a:ext cx="1828800" cy="9144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ctr" eaLnBrk="1" hangingPunct="1">
              <a:defRPr/>
            </a:pPr>
            <a:r>
              <a:rPr lang="id-ID" sz="1400" dirty="0">
                <a:solidFill>
                  <a:srgbClr val="000066"/>
                </a:solidFill>
              </a:rPr>
              <a:t>Unit Pelasana :</a:t>
            </a:r>
          </a:p>
          <a:p>
            <a:pPr marL="177800" indent="-177800" algn="just" eaLnBrk="1" hangingPunct="1">
              <a:buFont typeface="Calibri" pitchFamily="34" charset="0"/>
              <a:buChar char="₋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3BD3C3F2-90CE-45F1-AAF4-C5BA27B638DB}"/>
              </a:ext>
            </a:extLst>
          </p:cNvPr>
          <p:cNvCxnSpPr/>
          <p:nvPr/>
        </p:nvCxnSpPr>
        <p:spPr>
          <a:xfrm rot="5400000">
            <a:off x="4456907" y="4304507"/>
            <a:ext cx="228600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141C8144-BB32-4F99-96D0-C6F6E99704BA}"/>
              </a:ext>
            </a:extLst>
          </p:cNvPr>
          <p:cNvCxnSpPr/>
          <p:nvPr/>
        </p:nvCxnSpPr>
        <p:spPr>
          <a:xfrm rot="5400000">
            <a:off x="4420394" y="4876007"/>
            <a:ext cx="304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8D077430-D941-442C-A3D8-439D9DE0DE8F}"/>
              </a:ext>
            </a:extLst>
          </p:cNvPr>
          <p:cNvCxnSpPr/>
          <p:nvPr/>
        </p:nvCxnSpPr>
        <p:spPr>
          <a:xfrm>
            <a:off x="1219200" y="5027615"/>
            <a:ext cx="6629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8C5A5596-177D-4562-B919-A47E6CE2653C}"/>
              </a:ext>
            </a:extLst>
          </p:cNvPr>
          <p:cNvCxnSpPr/>
          <p:nvPr/>
        </p:nvCxnSpPr>
        <p:spPr>
          <a:xfrm>
            <a:off x="5638800" y="4570415"/>
            <a:ext cx="914400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74E48BC2-F8EE-43C4-947A-693D750B2302}"/>
              </a:ext>
            </a:extLst>
          </p:cNvPr>
          <p:cNvCxnSpPr/>
          <p:nvPr/>
        </p:nvCxnSpPr>
        <p:spPr>
          <a:xfrm rot="5400000">
            <a:off x="1143001" y="5103814"/>
            <a:ext cx="152400" cy="3175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7F09B4A9-A72E-4FB7-B5CD-E4D0D328CBA1}"/>
              </a:ext>
            </a:extLst>
          </p:cNvPr>
          <p:cNvCxnSpPr/>
          <p:nvPr/>
        </p:nvCxnSpPr>
        <p:spPr>
          <a:xfrm rot="5400000">
            <a:off x="3277394" y="5104607"/>
            <a:ext cx="152400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CFEF2C6B-6DEA-4FC2-AEB3-91E0875E7264}"/>
              </a:ext>
            </a:extLst>
          </p:cNvPr>
          <p:cNvCxnSpPr/>
          <p:nvPr/>
        </p:nvCxnSpPr>
        <p:spPr>
          <a:xfrm rot="5400000">
            <a:off x="5409407" y="5104607"/>
            <a:ext cx="152400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E5FE3702-E8C1-4CCD-AFF8-FA3D9BC6C153}"/>
              </a:ext>
            </a:extLst>
          </p:cNvPr>
          <p:cNvCxnSpPr/>
          <p:nvPr/>
        </p:nvCxnSpPr>
        <p:spPr>
          <a:xfrm rot="5400000">
            <a:off x="7773194" y="5104607"/>
            <a:ext cx="152400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>
            <a:extLst>
              <a:ext uri="{FF2B5EF4-FFF2-40B4-BE49-F238E27FC236}">
                <a16:creationId xmlns="" xmlns:a16="http://schemas.microsoft.com/office/drawing/2014/main" id="{42457BDC-F77F-406A-8484-B34897391BBD}"/>
              </a:ext>
            </a:extLst>
          </p:cNvPr>
          <p:cNvSpPr/>
          <p:nvPr/>
        </p:nvSpPr>
        <p:spPr>
          <a:xfrm>
            <a:off x="4648200" y="5715000"/>
            <a:ext cx="1752600" cy="9144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ctr" eaLnBrk="1" hangingPunct="1">
              <a:defRPr/>
            </a:pPr>
            <a:r>
              <a:rPr lang="id-ID" sz="1400" dirty="0">
                <a:solidFill>
                  <a:srgbClr val="000066"/>
                </a:solidFill>
              </a:rPr>
              <a:t>Unit Pelasana :</a:t>
            </a:r>
          </a:p>
          <a:p>
            <a:pPr marL="177800" indent="-177800" algn="just" eaLnBrk="1" hangingPunct="1">
              <a:buFont typeface="Calibri" pitchFamily="34" charset="0"/>
              <a:buChar char="₋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="" xmlns:a16="http://schemas.microsoft.com/office/drawing/2014/main" id="{2C4F4D7C-BC7B-4749-8E31-144FE8633D08}"/>
              </a:ext>
            </a:extLst>
          </p:cNvPr>
          <p:cNvSpPr/>
          <p:nvPr/>
        </p:nvSpPr>
        <p:spPr>
          <a:xfrm>
            <a:off x="6858000" y="5715000"/>
            <a:ext cx="1828800" cy="9144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ctr" eaLnBrk="1" hangingPunct="1">
              <a:defRPr/>
            </a:pPr>
            <a:r>
              <a:rPr lang="id-ID" sz="1400" dirty="0">
                <a:solidFill>
                  <a:srgbClr val="000066"/>
                </a:solidFill>
              </a:rPr>
              <a:t>Unit Pelasana :</a:t>
            </a:r>
          </a:p>
          <a:p>
            <a:pPr marL="177800" indent="-177800" algn="just" eaLnBrk="1" hangingPunct="1">
              <a:buFont typeface="Calibri" pitchFamily="34" charset="0"/>
              <a:buChar char="₋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="" xmlns:a16="http://schemas.microsoft.com/office/drawing/2014/main" id="{BC1E7544-1259-4964-8DDF-473DFC7BE481}"/>
              </a:ext>
            </a:extLst>
          </p:cNvPr>
          <p:cNvSpPr/>
          <p:nvPr/>
        </p:nvSpPr>
        <p:spPr>
          <a:xfrm>
            <a:off x="381000" y="5715000"/>
            <a:ext cx="1828800" cy="914400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ctr" eaLnBrk="1" hangingPunct="1">
              <a:defRPr/>
            </a:pPr>
            <a:r>
              <a:rPr lang="id-ID" sz="1400" dirty="0">
                <a:solidFill>
                  <a:srgbClr val="000066"/>
                </a:solidFill>
              </a:rPr>
              <a:t>Unit Pelasana :</a:t>
            </a:r>
          </a:p>
          <a:p>
            <a:pPr marL="177800" indent="-177800" algn="just" eaLnBrk="1" hangingPunct="1">
              <a:buFont typeface="Calibri" pitchFamily="34" charset="0"/>
              <a:buChar char="₋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  <a:p>
            <a:pPr marL="177800" indent="-177800" algn="just" eaLnBrk="1" hangingPunct="1">
              <a:buFont typeface="Calibri" pitchFamily="34" charset="0"/>
              <a:buChar char="⁻"/>
              <a:defRPr/>
            </a:pPr>
            <a:r>
              <a:rPr lang="id-ID" sz="1400" dirty="0">
                <a:solidFill>
                  <a:srgbClr val="000066"/>
                </a:solidFill>
              </a:rPr>
              <a:t>Bid/Bag ..........</a:t>
            </a: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38F6F0B9-E40A-4230-8815-4FD787B3C609}"/>
              </a:ext>
            </a:extLst>
          </p:cNvPr>
          <p:cNvSpPr/>
          <p:nvPr/>
        </p:nvSpPr>
        <p:spPr>
          <a:xfrm>
            <a:off x="1" y="3860802"/>
            <a:ext cx="1908175" cy="93662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sz="1400" b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Permendagri 67/2011</a:t>
            </a:r>
            <a:endParaRPr lang="id-ID" sz="1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="" xmlns:a16="http://schemas.microsoft.com/office/drawing/2014/main" id="{9B2A9D98-3F22-4B74-A9BB-4247C43CACE9}"/>
              </a:ext>
            </a:extLst>
          </p:cNvPr>
          <p:cNvSpPr/>
          <p:nvPr/>
        </p:nvSpPr>
        <p:spPr>
          <a:xfrm>
            <a:off x="1619251" y="2667000"/>
            <a:ext cx="5546725" cy="1066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1" hangingPunct="1">
              <a:buFont typeface="+mj-lt"/>
              <a:buAutoNum type="arabicParenR"/>
              <a:defRPr/>
            </a:pPr>
            <a:r>
              <a:rPr lang="en-US" sz="15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Kab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/Kota</a:t>
            </a:r>
            <a:r>
              <a:rPr lang="id-ID" sz="15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Membentuk Pokja PUG</a:t>
            </a:r>
          </a:p>
          <a:p>
            <a:pPr marL="342900" indent="-342900" algn="just" eaLnBrk="1" hangingPunct="1">
              <a:buFont typeface="+mj-lt"/>
              <a:buAutoNum type="arabicParenR"/>
              <a:defRPr/>
            </a:pPr>
            <a:r>
              <a:rPr lang="id-ID" sz="15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Ketua Bappeda sebagai Ketua Pokja PUG </a:t>
            </a:r>
            <a:r>
              <a:rPr lang="en-US" sz="15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Kabupaten</a:t>
            </a:r>
            <a:endParaRPr lang="id-ID" sz="15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eaLnBrk="1" hangingPunct="1">
              <a:buFont typeface="+mj-lt"/>
              <a:buAutoNum type="arabicParenR"/>
              <a:defRPr/>
            </a:pPr>
            <a:r>
              <a:rPr lang="id-ID" sz="15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Seluruh Pimpinan </a:t>
            </a:r>
            <a:r>
              <a:rPr lang="id-ID" sz="15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PD </a:t>
            </a:r>
            <a:r>
              <a:rPr lang="id-ID" sz="15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adalah Anggota Pokja PUG</a:t>
            </a:r>
          </a:p>
          <a:p>
            <a:pPr marL="342900" indent="-342900" algn="just" eaLnBrk="1" hangingPunct="1">
              <a:buFont typeface="+mj-lt"/>
              <a:buAutoNum type="arabicParenR"/>
              <a:defRPr/>
            </a:pPr>
            <a:r>
              <a:rPr lang="id-ID" sz="15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Pokja PUG ditetapkan dengan SK </a:t>
            </a:r>
            <a:r>
              <a:rPr lang="en-US" sz="15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Bupati</a:t>
            </a:r>
            <a:r>
              <a:rPr lang="en-US" sz="15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d-ID" sz="15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3430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86DCC058-8EE2-4E98-BA47-0AC123B874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416050"/>
            <a:ext cx="8610600" cy="144780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FF00FF"/>
            </a:solidFill>
          </a:ln>
        </p:spPr>
        <p:txBody>
          <a:bodyPr rtlCol="0"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emiliki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pemahaman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tentang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Konsep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Gender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emiliki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komitmen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memperjuangkan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Kesetaran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Gender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ampu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menjalin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kerjasama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siner</a:t>
            </a: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g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menggerakkan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sesama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Focal Point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pada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instansi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lain</a:t>
            </a:r>
          </a:p>
        </p:txBody>
      </p:sp>
      <p:sp>
        <p:nvSpPr>
          <p:cNvPr id="26627" name="Rectangle 2"/>
          <p:cNvSpPr>
            <a:spLocks noGrp="1"/>
          </p:cNvSpPr>
          <p:nvPr>
            <p:ph type="title"/>
          </p:nvPr>
        </p:nvSpPr>
        <p:spPr>
          <a:xfrm>
            <a:off x="323850" y="15875"/>
            <a:ext cx="8229600" cy="36933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400" dirty="0">
                <a:latin typeface="Arial Black" pitchFamily="34" charset="0"/>
              </a:rPr>
              <a:t>K</a:t>
            </a:r>
            <a:r>
              <a:rPr lang="id-ID" altLang="en-US" sz="2400" dirty="0">
                <a:latin typeface="Arial Black" pitchFamily="34" charset="0"/>
              </a:rPr>
              <a:t>RITERIA ANGGOTA </a:t>
            </a:r>
            <a:r>
              <a:rPr lang="en-US" altLang="en-US" sz="2400" dirty="0">
                <a:latin typeface="Arial Black" pitchFamily="34" charset="0"/>
              </a:rPr>
              <a:t>POKJA</a:t>
            </a:r>
            <a:r>
              <a:rPr lang="id-ID" altLang="en-US" sz="2400" dirty="0">
                <a:latin typeface="Arial Black" pitchFamily="34" charset="0"/>
              </a:rPr>
              <a:t> </a:t>
            </a:r>
            <a:r>
              <a:rPr lang="en-US" altLang="en-US" sz="2400" dirty="0">
                <a:latin typeface="Arial Black" pitchFamily="34" charset="0"/>
              </a:rPr>
              <a:t>PUG</a:t>
            </a:r>
          </a:p>
        </p:txBody>
      </p:sp>
      <p:sp>
        <p:nvSpPr>
          <p:cNvPr id="6" name="Down Arrow 5">
            <a:extLst>
              <a:ext uri="{FF2B5EF4-FFF2-40B4-BE49-F238E27FC236}">
                <a16:creationId xmlns="" xmlns:a16="http://schemas.microsoft.com/office/drawing/2014/main" id="{108C4BC2-4F13-45B8-A594-08F022DFB536}"/>
              </a:ext>
            </a:extLst>
          </p:cNvPr>
          <p:cNvSpPr/>
          <p:nvPr/>
        </p:nvSpPr>
        <p:spPr>
          <a:xfrm>
            <a:off x="1981200" y="2932115"/>
            <a:ext cx="4724400" cy="255587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sz="1400" b="1" dirty="0">
                <a:solidFill>
                  <a:srgbClr val="660066"/>
                </a:solidFill>
                <a:latin typeface="Arial Black" pitchFamily="34" charset="0"/>
              </a:rPr>
              <a:t>TUGASNYA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A656756C-8AE3-4E59-90CC-27EF6522B18E}"/>
              </a:ext>
            </a:extLst>
          </p:cNvPr>
          <p:cNvSpPr/>
          <p:nvPr/>
        </p:nvSpPr>
        <p:spPr>
          <a:xfrm>
            <a:off x="228600" y="3263900"/>
            <a:ext cx="8458200" cy="1981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Mempromosi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memfasilitasi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dialog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antar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unit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endParaRPr lang="en-US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sesuai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Tupoksi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guna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mewujudkan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KKG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Menyusun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Program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Pokja</a:t>
            </a:r>
            <a:endParaRPr lang="en-US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Membuat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mekanisme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Pokja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PUG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Melaksanakan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Sosialisasi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advokasi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koordinasi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pelatihan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PUG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Menetapkan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indikator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input,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proses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output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outcome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Membuat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menyampaikan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laporan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program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kegiatan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Pokja</a:t>
            </a:r>
            <a:endParaRPr lang="id-ID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id-ID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Menetapkan prioritas PPRG</a:t>
            </a:r>
            <a:endParaRPr lang="en-US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6630" name="Picture 13" descr="Gambar Animasi Bergerak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57400"/>
            <a:ext cx="2209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>
            <a:extLst>
              <a:ext uri="{FF2B5EF4-FFF2-40B4-BE49-F238E27FC236}">
                <a16:creationId xmlns="" xmlns:a16="http://schemas.microsoft.com/office/drawing/2014/main" id="{9F4EE0FC-2E5F-4734-A1D7-44E13C087045}"/>
              </a:ext>
            </a:extLst>
          </p:cNvPr>
          <p:cNvSpPr/>
          <p:nvPr/>
        </p:nvSpPr>
        <p:spPr>
          <a:xfrm>
            <a:off x="914400" y="533400"/>
            <a:ext cx="7239000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dirty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SELURUH KEPALA / PIMPINAN </a:t>
            </a:r>
            <a:r>
              <a:rPr lang="en-US" dirty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id-ID" dirty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PD 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="" xmlns:a16="http://schemas.microsoft.com/office/drawing/2014/main" id="{93D89D9E-84E1-41FA-9390-6AEB025A57A6}"/>
              </a:ext>
            </a:extLst>
          </p:cNvPr>
          <p:cNvSpPr/>
          <p:nvPr/>
        </p:nvSpPr>
        <p:spPr>
          <a:xfrm>
            <a:off x="2057400" y="1127125"/>
            <a:ext cx="4724400" cy="2286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d-ID" sz="1400" b="1" dirty="0">
              <a:solidFill>
                <a:srgbClr val="660066"/>
              </a:solidFill>
              <a:latin typeface="Arial Black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="" xmlns:a16="http://schemas.microsoft.com/office/drawing/2014/main" id="{0B2F7C0C-46D9-460D-82F6-2C7C452B1B22}"/>
              </a:ext>
            </a:extLst>
          </p:cNvPr>
          <p:cNvSpPr/>
          <p:nvPr/>
        </p:nvSpPr>
        <p:spPr>
          <a:xfrm>
            <a:off x="152400" y="5321300"/>
            <a:ext cx="8686800" cy="1447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 eaLnBrk="1" hangingPunct="1">
              <a:spcBef>
                <a:spcPts val="0"/>
              </a:spcBef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Anggota/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 :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Menyusun Perencanaan dan Penganggaran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 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PD.  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Melakukan koordinasi Perencanaan &amp; Penganggaran dari seluruh unit pelaksana yg ada di 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Melaksanakan Pemantauan dan Evaluasi pelaksanaan PPRG di 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PD. 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Mengirim hasil pelaksanaan PUG di 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 kepada Tim Sekretariat.</a:t>
            </a:r>
            <a:endParaRPr lang="id-ID" sz="1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Down Arrow 13">
            <a:extLst>
              <a:ext uri="{FF2B5EF4-FFF2-40B4-BE49-F238E27FC236}">
                <a16:creationId xmlns="" xmlns:a16="http://schemas.microsoft.com/office/drawing/2014/main" id="{9FF07269-4A6E-45B4-A209-D93AFE33FC02}"/>
              </a:ext>
            </a:extLst>
          </p:cNvPr>
          <p:cNvSpPr/>
          <p:nvPr/>
        </p:nvSpPr>
        <p:spPr>
          <a:xfrm>
            <a:off x="8763000" y="4419600"/>
            <a:ext cx="228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95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86DCC058-8EE2-4E98-BA47-0AC123B874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416050"/>
            <a:ext cx="8610600" cy="144780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FF00FF"/>
            </a:solidFill>
          </a:ln>
        </p:spPr>
        <p:txBody>
          <a:bodyPr rtlCol="0"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emiliki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pemahaman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tentang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Konsep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Gender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emiliki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komitmen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memperjuangkan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Kesetaran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Gender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ampu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menjalin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kerjasama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siner</a:t>
            </a:r>
            <a:r>
              <a:rPr lang="id-ID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g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menggerakkan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sesama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Focal Point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pada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instansi</a:t>
            </a:r>
            <a:r>
              <a:rPr lang="en-US" sz="16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lain</a:t>
            </a:r>
          </a:p>
        </p:txBody>
      </p:sp>
      <p:sp>
        <p:nvSpPr>
          <p:cNvPr id="26627" name="Rectangle 2"/>
          <p:cNvSpPr>
            <a:spLocks noGrp="1"/>
          </p:cNvSpPr>
          <p:nvPr>
            <p:ph type="title"/>
          </p:nvPr>
        </p:nvSpPr>
        <p:spPr>
          <a:xfrm>
            <a:off x="323850" y="15875"/>
            <a:ext cx="8229600" cy="36933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400" dirty="0">
                <a:latin typeface="Arial Black" pitchFamily="34" charset="0"/>
              </a:rPr>
              <a:t>K</a:t>
            </a:r>
            <a:r>
              <a:rPr lang="id-ID" altLang="en-US" sz="2400" dirty="0">
                <a:latin typeface="Arial Black" pitchFamily="34" charset="0"/>
              </a:rPr>
              <a:t>RITERIA ANGGOTA </a:t>
            </a:r>
            <a:r>
              <a:rPr lang="en-US" altLang="en-US" sz="2400" dirty="0">
                <a:latin typeface="Arial Black" pitchFamily="34" charset="0"/>
              </a:rPr>
              <a:t>POKJA</a:t>
            </a:r>
            <a:r>
              <a:rPr lang="id-ID" altLang="en-US" sz="2400" dirty="0">
                <a:latin typeface="Arial Black" pitchFamily="34" charset="0"/>
              </a:rPr>
              <a:t> </a:t>
            </a:r>
            <a:r>
              <a:rPr lang="en-US" altLang="en-US" sz="2400" dirty="0">
                <a:latin typeface="Arial Black" pitchFamily="34" charset="0"/>
              </a:rPr>
              <a:t>PUG</a:t>
            </a:r>
          </a:p>
        </p:txBody>
      </p:sp>
      <p:sp>
        <p:nvSpPr>
          <p:cNvPr id="6" name="Down Arrow 5">
            <a:extLst>
              <a:ext uri="{FF2B5EF4-FFF2-40B4-BE49-F238E27FC236}">
                <a16:creationId xmlns="" xmlns:a16="http://schemas.microsoft.com/office/drawing/2014/main" id="{108C4BC2-4F13-45B8-A594-08F022DFB536}"/>
              </a:ext>
            </a:extLst>
          </p:cNvPr>
          <p:cNvSpPr/>
          <p:nvPr/>
        </p:nvSpPr>
        <p:spPr>
          <a:xfrm>
            <a:off x="1981200" y="2932115"/>
            <a:ext cx="4724400" cy="255587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sz="1400" b="1" dirty="0">
                <a:solidFill>
                  <a:srgbClr val="660066"/>
                </a:solidFill>
                <a:latin typeface="Arial Black" pitchFamily="34" charset="0"/>
              </a:rPr>
              <a:t>TUGASNYA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A656756C-8AE3-4E59-90CC-27EF6522B18E}"/>
              </a:ext>
            </a:extLst>
          </p:cNvPr>
          <p:cNvSpPr/>
          <p:nvPr/>
        </p:nvSpPr>
        <p:spPr>
          <a:xfrm>
            <a:off x="228600" y="3263900"/>
            <a:ext cx="8458200" cy="1981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Mempromosi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memfasilitasi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dialog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antar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unit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endParaRPr lang="en-US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sesuai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Tupoksi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guna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mewujudkan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KKG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Menyusun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Program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Pokja</a:t>
            </a:r>
            <a:endParaRPr lang="en-US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Membuat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mekanisme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Pokja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PUG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Melaksanakan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Sosialisasi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advokasi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koordinasi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pelatihan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PUG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Menetapkan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indikator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input,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proses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, output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outcome</a:t>
            </a: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Membuat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menyampaikan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laporan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program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kegiatan</a:t>
            </a:r>
            <a:r>
              <a:rPr lang="en-US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1500" b="1" dirty="0" err="1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Pokja</a:t>
            </a:r>
            <a:endParaRPr lang="id-ID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  <a:p>
            <a:pPr marL="266700" indent="-266700" eaLnBrk="1" hangingPunct="1">
              <a:buFont typeface="Arial" pitchFamily="34" charset="0"/>
              <a:buChar char="•"/>
              <a:defRPr/>
            </a:pPr>
            <a:r>
              <a:rPr lang="id-ID" sz="1500" b="1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Menetapkan prioritas PPRG</a:t>
            </a:r>
            <a:endParaRPr lang="en-US" sz="1500" b="1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6630" name="Picture 13" descr="Gambar Animasi Bergerak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57400"/>
            <a:ext cx="2209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>
            <a:extLst>
              <a:ext uri="{FF2B5EF4-FFF2-40B4-BE49-F238E27FC236}">
                <a16:creationId xmlns="" xmlns:a16="http://schemas.microsoft.com/office/drawing/2014/main" id="{9F4EE0FC-2E5F-4734-A1D7-44E13C087045}"/>
              </a:ext>
            </a:extLst>
          </p:cNvPr>
          <p:cNvSpPr/>
          <p:nvPr/>
        </p:nvSpPr>
        <p:spPr>
          <a:xfrm>
            <a:off x="914400" y="533400"/>
            <a:ext cx="7239000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dirty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SELURUH KEPALA / PIMPINAN </a:t>
            </a:r>
            <a:r>
              <a:rPr lang="en-US" dirty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id-ID" dirty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PD 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="" xmlns:a16="http://schemas.microsoft.com/office/drawing/2014/main" id="{93D89D9E-84E1-41FA-9390-6AEB025A57A6}"/>
              </a:ext>
            </a:extLst>
          </p:cNvPr>
          <p:cNvSpPr/>
          <p:nvPr/>
        </p:nvSpPr>
        <p:spPr>
          <a:xfrm>
            <a:off x="2057400" y="1127125"/>
            <a:ext cx="4724400" cy="2286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d-ID" sz="1400" b="1" dirty="0">
              <a:solidFill>
                <a:srgbClr val="660066"/>
              </a:solidFill>
              <a:latin typeface="Arial Black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="" xmlns:a16="http://schemas.microsoft.com/office/drawing/2014/main" id="{0B2F7C0C-46D9-460D-82F6-2C7C452B1B22}"/>
              </a:ext>
            </a:extLst>
          </p:cNvPr>
          <p:cNvSpPr/>
          <p:nvPr/>
        </p:nvSpPr>
        <p:spPr>
          <a:xfrm>
            <a:off x="152400" y="5321300"/>
            <a:ext cx="8686800" cy="1447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 eaLnBrk="1" hangingPunct="1">
              <a:spcBef>
                <a:spcPts val="0"/>
              </a:spcBef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Anggota/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 :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Menyusun Perencanaan dan Penganggaran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 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PD.  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Melakukan koordinasi Perencanaan &amp; Penganggaran dari seluruh unit pelaksana yg ada di 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Melaksanakan Pemantauan dan Evaluasi pelaksanaan PPRG di 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PD. </a:t>
            </a:r>
          </a:p>
          <a:p>
            <a:pPr marL="177800" indent="-177800" algn="just" eaLnBrk="1" hangingPunct="1">
              <a:spcBef>
                <a:spcPts val="0"/>
              </a:spcBef>
              <a:buFontTx/>
              <a:buAutoNum type="arabicPeriod"/>
              <a:tabLst>
                <a:tab pos="9194800" algn="l"/>
                <a:tab pos="10109200" algn="l"/>
              </a:tabLst>
              <a:defRPr/>
            </a:pP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Mengirim hasil pelaksanaan PUG di </a:t>
            </a:r>
            <a:r>
              <a:rPr lang="en-US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O</a:t>
            </a:r>
            <a:r>
              <a:rPr lang="id-ID" sz="1400" b="1" dirty="0">
                <a:solidFill>
                  <a:srgbClr val="000066"/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PD kepada Tim Sekretariat.</a:t>
            </a:r>
            <a:endParaRPr lang="id-ID" sz="1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Down Arrow 13">
            <a:extLst>
              <a:ext uri="{FF2B5EF4-FFF2-40B4-BE49-F238E27FC236}">
                <a16:creationId xmlns="" xmlns:a16="http://schemas.microsoft.com/office/drawing/2014/main" id="{9FF07269-4A6E-45B4-A209-D93AFE33FC02}"/>
              </a:ext>
            </a:extLst>
          </p:cNvPr>
          <p:cNvSpPr/>
          <p:nvPr/>
        </p:nvSpPr>
        <p:spPr>
          <a:xfrm>
            <a:off x="8763000" y="4419600"/>
            <a:ext cx="228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9051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5905AD36-3408-4D67-BE65-6005596256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15616" y="76200"/>
            <a:ext cx="6477000" cy="369332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400" dirty="0">
                <a:solidFill>
                  <a:schemeClr val="tx1"/>
                </a:solidFill>
                <a:latin typeface="Arial Black" pitchFamily="34" charset="0"/>
              </a:rPr>
              <a:t>APA  DAN SIAPA FOCAL POINT PUG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9D93B94C-9FE6-42B2-A382-2BFB2FF33667}"/>
              </a:ext>
            </a:extLst>
          </p:cNvPr>
          <p:cNvSpPr/>
          <p:nvPr/>
        </p:nvSpPr>
        <p:spPr>
          <a:xfrm>
            <a:off x="1371600" y="609600"/>
            <a:ext cx="6324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r>
              <a:rPr lang="id-ID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APARATUR 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id-ID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PD YANG MEMPUNYAI KEMAMPUAN UNTUK MELAKUKAN PENGARUSUTAMAAN GENDER DI UNIT KERJANYA MASING-MASING</a:t>
            </a:r>
          </a:p>
        </p:txBody>
      </p:sp>
      <p:sp>
        <p:nvSpPr>
          <p:cNvPr id="27652" name="Rectangle 5"/>
          <p:cNvSpPr>
            <a:spLocks noGrp="1" noChangeArrowheads="1"/>
          </p:cNvSpPr>
          <p:nvPr/>
        </p:nvSpPr>
        <p:spPr bwMode="auto">
          <a:xfrm>
            <a:off x="228600" y="3500438"/>
            <a:ext cx="2362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altLang="en-US" sz="2400">
                <a:latin typeface="Arial Black" pitchFamily="34" charset="0"/>
              </a:rPr>
              <a:t>KRITERIA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3E1F96EC-3861-402F-AA2F-4A828332EA34}"/>
              </a:ext>
            </a:extLst>
          </p:cNvPr>
          <p:cNvSpPr/>
          <p:nvPr/>
        </p:nvSpPr>
        <p:spPr>
          <a:xfrm>
            <a:off x="152400" y="3810000"/>
            <a:ext cx="8839200" cy="2819400"/>
          </a:xfrm>
          <a:prstGeom prst="ellipse">
            <a:avLst/>
          </a:prstGeom>
          <a:solidFill>
            <a:srgbClr val="DCE6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n-US" sz="15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MEMILIKI KAPASITAS, OTORITAS, DAN KREDIBILITAS YANG MEMADAI UNTUK MEMBERIKAN ADVOKASI DAN FASILITASI SERTA MENGGERAKKAN PUG DI OPD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n-US" sz="15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MEMAHAMI KONSEP GENDER , PUG  </a:t>
            </a:r>
            <a:r>
              <a:rPr lang="en-US" sz="1500" dirty="0" err="1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5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PPRG SERTA MEMILIKI KOMITMEN MEWUJUDKAN KG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n-US" sz="15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MEMPUNYAI PENGALAMAN PUG DAN PERNAH MENGIKUTI SOSIALISASI PUG DAN DITETAPKAN SEBAGAI FOCAL POINT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F42E1F85-83A1-49D0-A4F4-7A5CF84588E9}"/>
              </a:ext>
            </a:extLst>
          </p:cNvPr>
          <p:cNvSpPr/>
          <p:nvPr/>
        </p:nvSpPr>
        <p:spPr>
          <a:xfrm>
            <a:off x="381000" y="2155827"/>
            <a:ext cx="8382000" cy="13493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id-ID" sz="1400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FOCAL POINT PUG DIPILIH DAN DITETAPKAN OLEH KEPALA/PIMPINAN </a:t>
            </a:r>
            <a:r>
              <a:rPr lang="en-US" sz="1400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id-ID" sz="1400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PD </a:t>
            </a:r>
            <a:r>
              <a:rPr lang="en-US" sz="1400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MELALUI</a:t>
            </a:r>
            <a:r>
              <a:rPr lang="en-US" sz="1400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SURAT KEPUTUSAN </a:t>
            </a:r>
          </a:p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id-ID" sz="1400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FOCAL POINT PUG PADA SETIAP </a:t>
            </a:r>
            <a:r>
              <a:rPr lang="en-US" sz="1400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id-ID" sz="1400" dirty="0">
                <a:solidFill>
                  <a:srgbClr val="000099"/>
                </a:solidFill>
                <a:latin typeface="Aharoni" pitchFamily="2" charset="-79"/>
                <a:cs typeface="Aharoni" pitchFamily="2" charset="-79"/>
              </a:rPr>
              <a:t>PD  KAB/KOTA TERDIRI DARI PEJABAT DAN/ATAU STAF YANG MEMBIDANGI TUGAS PERENCANAAN DAN/ATAU PROGRAM</a:t>
            </a:r>
            <a:endParaRPr lang="en-US" sz="1400" dirty="0">
              <a:solidFill>
                <a:srgbClr val="000099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6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B8BB8A7-019B-4DEA-81E3-D06D88128C70}"/>
              </a:ext>
            </a:extLst>
          </p:cNvPr>
          <p:cNvSpPr/>
          <p:nvPr/>
        </p:nvSpPr>
        <p:spPr>
          <a:xfrm>
            <a:off x="2286000" y="0"/>
            <a:ext cx="44165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ln w="1905"/>
                <a:solidFill>
                  <a:srgbClr val="66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TUGAS FOCAL POINT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A6647D33-B88B-4632-BF20-AB2B5B4C904F}"/>
              </a:ext>
            </a:extLst>
          </p:cNvPr>
          <p:cNvSpPr/>
          <p:nvPr/>
        </p:nvSpPr>
        <p:spPr>
          <a:xfrm>
            <a:off x="60326" y="457202"/>
            <a:ext cx="2855913" cy="7461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SUMBER TENTANG KONSEP GENDER, PUG DAN KG </a:t>
            </a:r>
            <a:r>
              <a:rPr lang="id-ID" sz="1400" dirty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DI LINGKUP KERJANYA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BBA0BD14-CDBF-4D9D-925B-59F4D6F094B3}"/>
              </a:ext>
            </a:extLst>
          </p:cNvPr>
          <p:cNvSpPr/>
          <p:nvPr/>
        </p:nvSpPr>
        <p:spPr>
          <a:xfrm>
            <a:off x="6011863" y="473077"/>
            <a:ext cx="3054350" cy="7461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id-ID" sz="1400" dirty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PENGGERAK PPRG DI LINGKUNGAN UNIT KERJANYA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9EE8F0FD-FC72-48D1-B1EF-2FAC9AD97BBD}"/>
              </a:ext>
            </a:extLst>
          </p:cNvPr>
          <p:cNvSpPr/>
          <p:nvPr/>
        </p:nvSpPr>
        <p:spPr>
          <a:xfrm>
            <a:off x="1676400" y="6096000"/>
            <a:ext cx="5791200" cy="609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600"/>
              </a:spcBef>
              <a:spcAft>
                <a:spcPts val="600"/>
              </a:spcAft>
              <a:buSzPts val="2800"/>
              <a:defRPr/>
            </a:pPr>
            <a:endParaRPr lang="en-US" sz="1400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SzPts val="2800"/>
              <a:defRPr/>
            </a:pPr>
            <a:r>
              <a:rPr lang="en-US" sz="1400" dirty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PENGGERAK ATAU PERINTIS TERBENTUKNYA JEJARING PUG DI LINGKUNGAN KERJANYA</a:t>
            </a:r>
            <a:endParaRPr lang="en-US" sz="1400" dirty="0">
              <a:latin typeface="Aharoni" pitchFamily="2" charset="-79"/>
              <a:cs typeface="Aharoni" pitchFamily="2" charset="-79"/>
            </a:endParaRPr>
          </a:p>
          <a:p>
            <a:pPr algn="ctr" eaLnBrk="1" hangingPunct="1">
              <a:defRPr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CFA370A1-A86F-41E0-B0EF-D18D6654EF40}"/>
              </a:ext>
            </a:extLst>
          </p:cNvPr>
          <p:cNvSpPr/>
          <p:nvPr/>
        </p:nvSpPr>
        <p:spPr>
          <a:xfrm>
            <a:off x="381000" y="1447800"/>
            <a:ext cx="8305800" cy="4495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id-ID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Mempromosikan PUG pada Unit Kerja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id-ID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Membantu Penentu Kebijakan Dalam Lingkup TUSI Instasinya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id-ID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Membantu Instansi untuk Mereview, Memperbaiki Kebijakan, Program, Kegiatan yang Responsif Gender (Memfasilitasi Penyusunan Rencana Kerja yg Responsif Gender) pada Unit Kerjanya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id-ID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Memfasilitasi Penyusunan Profil Gender Pada Unit Kerjanya ( Memelihara Data dan Indikator Gender )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id-ID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Menyelenggarakan Analisis Gender dari Setiap Tahap Proses Pembangunan Mulai dari Perencanaan, Pelaksanaan, Pemantauan dan Evaluasi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id-ID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Terlibat Kegiatan Pokja atau Pokjanal Kegaiatan Pemberdayaan Perempuan, dan Melaporkannya secara periodik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id-ID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Mengembangkan Komitment Segenap Pejabat untuk Menjadikan PUG Sebagai Strategi Pembangunan sesuai TUSI Institusi</a:t>
            </a:r>
          </a:p>
        </p:txBody>
      </p:sp>
    </p:spTree>
    <p:extLst>
      <p:ext uri="{BB962C8B-B14F-4D97-AF65-F5344CB8AC3E}">
        <p14:creationId xmlns:p14="http://schemas.microsoft.com/office/powerpoint/2010/main" val="38957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4568" y="3704336"/>
            <a:ext cx="1542098" cy="31649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 marR="82550" indent="-76835">
              <a:lnSpc>
                <a:spcPct val="102899"/>
              </a:lnSpc>
              <a:spcBef>
                <a:spcPts val="95"/>
              </a:spcBef>
              <a:buSzPct val="95833"/>
              <a:buChar char="•"/>
              <a:tabLst>
                <a:tab pos="90170" algn="l"/>
              </a:tabLst>
            </a:pPr>
            <a:r>
              <a:rPr sz="1200" dirty="0">
                <a:latin typeface="Segoe UI"/>
                <a:cs typeface="Segoe UI"/>
              </a:rPr>
              <a:t>Mengendalikan</a:t>
            </a:r>
            <a:r>
              <a:rPr sz="1200" spc="1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jumlah</a:t>
            </a:r>
            <a:r>
              <a:rPr sz="1200" spc="140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dan 	</a:t>
            </a:r>
            <a:r>
              <a:rPr sz="1200" dirty="0">
                <a:latin typeface="Segoe UI"/>
                <a:cs typeface="Segoe UI"/>
              </a:rPr>
              <a:t>laju</a:t>
            </a:r>
            <a:r>
              <a:rPr sz="1200" spc="6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pertumbuhan</a:t>
            </a:r>
            <a:r>
              <a:rPr sz="1200" spc="500" dirty="0">
                <a:latin typeface="Segoe UI"/>
                <a:cs typeface="Segoe UI"/>
              </a:rPr>
              <a:t> 	</a:t>
            </a:r>
            <a:r>
              <a:rPr sz="1200" spc="-10" dirty="0">
                <a:latin typeface="Segoe UI"/>
                <a:cs typeface="Segoe UI"/>
              </a:rPr>
              <a:t>penduduk</a:t>
            </a:r>
            <a:endParaRPr sz="1200">
              <a:latin typeface="Segoe UI"/>
              <a:cs typeface="Segoe UI"/>
            </a:endParaRPr>
          </a:p>
          <a:p>
            <a:pPr marL="88900" marR="391160" indent="-76835">
              <a:lnSpc>
                <a:spcPct val="103099"/>
              </a:lnSpc>
              <a:spcBef>
                <a:spcPts val="290"/>
              </a:spcBef>
              <a:buSzPct val="95833"/>
              <a:buFont typeface="Segoe UI"/>
              <a:buChar char="•"/>
              <a:tabLst>
                <a:tab pos="90170" algn="l"/>
              </a:tabLst>
            </a:pP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Meningkatnya 	</a:t>
            </a:r>
            <a:r>
              <a:rPr sz="1200" b="1" dirty="0">
                <a:solidFill>
                  <a:srgbClr val="C00000"/>
                </a:solidFill>
                <a:latin typeface="Segoe UI"/>
                <a:cs typeface="Segoe UI"/>
              </a:rPr>
              <a:t>kesetaraan</a:t>
            </a:r>
            <a:r>
              <a:rPr sz="1200" b="1" spc="380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Segoe UI"/>
                <a:cs typeface="Segoe UI"/>
              </a:rPr>
              <a:t>gender </a:t>
            </a:r>
            <a:r>
              <a:rPr sz="1200" b="1" spc="-25" dirty="0">
                <a:solidFill>
                  <a:srgbClr val="C00000"/>
                </a:solidFill>
                <a:latin typeface="Segoe UI"/>
                <a:cs typeface="Segoe UI"/>
              </a:rPr>
              <a:t>di 	</a:t>
            </a:r>
            <a:r>
              <a:rPr sz="1200" b="1" dirty="0">
                <a:solidFill>
                  <a:srgbClr val="C00000"/>
                </a:solidFill>
                <a:latin typeface="Segoe UI"/>
                <a:cs typeface="Segoe UI"/>
              </a:rPr>
              <a:t>berbagai</a:t>
            </a:r>
            <a:r>
              <a:rPr sz="1200" b="1" spc="-5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bidang 	pembangunan</a:t>
            </a:r>
            <a:endParaRPr sz="1200">
              <a:latin typeface="Segoe UI"/>
              <a:cs typeface="Segoe UI"/>
            </a:endParaRPr>
          </a:p>
          <a:p>
            <a:pPr marL="89535" indent="-76835">
              <a:lnSpc>
                <a:spcPct val="100000"/>
              </a:lnSpc>
              <a:spcBef>
                <a:spcPts val="335"/>
              </a:spcBef>
              <a:buSzPct val="95833"/>
              <a:buFont typeface="Segoe UI"/>
              <a:buChar char="•"/>
              <a:tabLst>
                <a:tab pos="89535" algn="l"/>
              </a:tabLst>
            </a:pPr>
            <a:r>
              <a:rPr sz="1200" b="1" dirty="0">
                <a:solidFill>
                  <a:srgbClr val="C00000"/>
                </a:solidFill>
                <a:latin typeface="Segoe UI"/>
                <a:cs typeface="Segoe UI"/>
              </a:rPr>
              <a:t>Meningkatnya</a:t>
            </a:r>
            <a:r>
              <a:rPr sz="1200" b="1" spc="95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200" b="1" spc="-25" dirty="0">
                <a:solidFill>
                  <a:srgbClr val="C00000"/>
                </a:solidFill>
                <a:latin typeface="Segoe UI"/>
                <a:cs typeface="Segoe UI"/>
              </a:rPr>
              <a:t>IPG</a:t>
            </a:r>
            <a:endParaRPr sz="1200">
              <a:latin typeface="Segoe UI"/>
              <a:cs typeface="Segoe UI"/>
            </a:endParaRPr>
          </a:p>
          <a:p>
            <a:pPr marL="88900" marR="5080" indent="-76835">
              <a:lnSpc>
                <a:spcPct val="102899"/>
              </a:lnSpc>
              <a:spcBef>
                <a:spcPts val="295"/>
              </a:spcBef>
              <a:buSzPct val="95833"/>
              <a:buChar char="•"/>
              <a:tabLst>
                <a:tab pos="90170" algn="l"/>
              </a:tabLst>
            </a:pPr>
            <a:r>
              <a:rPr sz="1200" dirty="0">
                <a:latin typeface="Segoe UI"/>
                <a:cs typeface="Segoe UI"/>
              </a:rPr>
              <a:t>Meningkatnya</a:t>
            </a:r>
            <a:r>
              <a:rPr sz="1200" spc="14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kesejahteraan 	</a:t>
            </a:r>
            <a:r>
              <a:rPr sz="1200" dirty="0">
                <a:latin typeface="Segoe UI"/>
                <a:cs typeface="Segoe UI"/>
              </a:rPr>
              <a:t>dan</a:t>
            </a:r>
            <a:r>
              <a:rPr sz="1200" spc="4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perlindungan 	</a:t>
            </a:r>
            <a:r>
              <a:rPr sz="1200" dirty="0">
                <a:latin typeface="Segoe UI"/>
                <a:cs typeface="Segoe UI"/>
              </a:rPr>
              <a:t>perempuan</a:t>
            </a:r>
            <a:r>
              <a:rPr sz="1200" spc="40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dan</a:t>
            </a:r>
            <a:r>
              <a:rPr sz="1200" spc="45" dirty="0">
                <a:latin typeface="Segoe UI"/>
                <a:cs typeface="Segoe UI"/>
              </a:rPr>
              <a:t> </a:t>
            </a:r>
            <a:r>
              <a:rPr sz="1200" spc="-20" dirty="0">
                <a:latin typeface="Segoe UI"/>
                <a:cs typeface="Segoe UI"/>
              </a:rPr>
              <a:t>anak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37770" y="3409950"/>
            <a:ext cx="1582103" cy="29295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88900" marR="5080" indent="-76835">
              <a:lnSpc>
                <a:spcPct val="103299"/>
              </a:lnSpc>
              <a:spcBef>
                <a:spcPts val="85"/>
              </a:spcBef>
              <a:buSzPct val="95833"/>
              <a:buChar char="•"/>
              <a:tabLst>
                <a:tab pos="90170" algn="l"/>
              </a:tabLst>
            </a:pPr>
            <a:r>
              <a:rPr sz="1200" spc="-20" dirty="0">
                <a:latin typeface="Segoe UI"/>
                <a:cs typeface="Segoe UI"/>
              </a:rPr>
              <a:t>Terkendalinya</a:t>
            </a:r>
            <a:r>
              <a:rPr sz="1200" spc="8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jumlah</a:t>
            </a:r>
            <a:r>
              <a:rPr sz="1200" spc="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dan</a:t>
            </a:r>
            <a:r>
              <a:rPr sz="1200" spc="50" dirty="0">
                <a:latin typeface="Segoe UI"/>
                <a:cs typeface="Segoe UI"/>
              </a:rPr>
              <a:t> </a:t>
            </a:r>
            <a:r>
              <a:rPr sz="1200" spc="-20" dirty="0">
                <a:latin typeface="Segoe UI"/>
                <a:cs typeface="Segoe UI"/>
              </a:rPr>
              <a:t>laju 	</a:t>
            </a:r>
            <a:r>
              <a:rPr sz="1200" dirty="0">
                <a:latin typeface="Segoe UI"/>
                <a:cs typeface="Segoe UI"/>
              </a:rPr>
              <a:t>pertumbuhan</a:t>
            </a:r>
            <a:r>
              <a:rPr sz="1200" spc="10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penduduk</a:t>
            </a:r>
            <a:endParaRPr sz="1200">
              <a:latin typeface="Segoe UI"/>
              <a:cs typeface="Segoe UI"/>
            </a:endParaRPr>
          </a:p>
          <a:p>
            <a:pPr marL="89535" indent="-76835">
              <a:lnSpc>
                <a:spcPct val="100000"/>
              </a:lnSpc>
              <a:spcBef>
                <a:spcPts val="340"/>
              </a:spcBef>
              <a:buSzPct val="95833"/>
              <a:buFont typeface="Segoe UI"/>
              <a:buChar char="•"/>
              <a:tabLst>
                <a:tab pos="89535" algn="l"/>
              </a:tabLst>
            </a:pP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Meningkatnya</a:t>
            </a:r>
            <a:endParaRPr sz="1200">
              <a:latin typeface="Segoe UI"/>
              <a:cs typeface="Segoe UI"/>
            </a:endParaRPr>
          </a:p>
          <a:p>
            <a:pPr marL="90170">
              <a:lnSpc>
                <a:spcPct val="100000"/>
              </a:lnSpc>
              <a:spcBef>
                <a:spcPts val="35"/>
              </a:spcBef>
            </a:pPr>
            <a:r>
              <a:rPr sz="1200" b="1" dirty="0">
                <a:solidFill>
                  <a:srgbClr val="C00000"/>
                </a:solidFill>
                <a:latin typeface="Segoe UI"/>
                <a:cs typeface="Segoe UI"/>
              </a:rPr>
              <a:t>kesetaraan</a:t>
            </a:r>
            <a:r>
              <a:rPr sz="1200" b="1" spc="300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gender</a:t>
            </a:r>
            <a:endParaRPr sz="1200">
              <a:latin typeface="Segoe UI"/>
              <a:cs typeface="Segoe UI"/>
            </a:endParaRPr>
          </a:p>
          <a:p>
            <a:pPr marL="88900" marR="681355" indent="-76835">
              <a:lnSpc>
                <a:spcPct val="102699"/>
              </a:lnSpc>
              <a:spcBef>
                <a:spcPts val="310"/>
              </a:spcBef>
              <a:buSzPct val="95833"/>
              <a:buChar char="•"/>
              <a:tabLst>
                <a:tab pos="90170" algn="l"/>
              </a:tabLst>
            </a:pPr>
            <a:r>
              <a:rPr sz="1200" spc="-10" dirty="0">
                <a:latin typeface="Segoe UI"/>
                <a:cs typeface="Segoe UI"/>
              </a:rPr>
              <a:t>Meningkatnya 	</a:t>
            </a:r>
            <a:r>
              <a:rPr sz="1200" dirty="0">
                <a:latin typeface="Segoe UI"/>
                <a:cs typeface="Segoe UI"/>
              </a:rPr>
              <a:t>tumbuh</a:t>
            </a:r>
            <a:r>
              <a:rPr sz="1200" spc="39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kembang 	optimal, 	</a:t>
            </a:r>
            <a:r>
              <a:rPr sz="1200" dirty="0">
                <a:latin typeface="Segoe UI"/>
                <a:cs typeface="Segoe UI"/>
              </a:rPr>
              <a:t>kesejahteraan,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dan 	</a:t>
            </a:r>
            <a:r>
              <a:rPr sz="1200" dirty="0">
                <a:latin typeface="Segoe UI"/>
                <a:cs typeface="Segoe UI"/>
              </a:rPr>
              <a:t>perlindungan</a:t>
            </a:r>
            <a:r>
              <a:rPr sz="1200" spc="470" dirty="0">
                <a:latin typeface="Segoe UI"/>
                <a:cs typeface="Segoe UI"/>
              </a:rPr>
              <a:t> </a:t>
            </a:r>
            <a:r>
              <a:rPr sz="1200" spc="-20" dirty="0">
                <a:latin typeface="Segoe UI"/>
                <a:cs typeface="Segoe UI"/>
              </a:rPr>
              <a:t>anak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7446" y="3154757"/>
            <a:ext cx="1617345" cy="31262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89535" indent="-76835">
              <a:lnSpc>
                <a:spcPct val="100000"/>
              </a:lnSpc>
              <a:spcBef>
                <a:spcPts val="135"/>
              </a:spcBef>
              <a:buSzPct val="95833"/>
              <a:buChar char="•"/>
              <a:tabLst>
                <a:tab pos="89535" algn="l"/>
              </a:tabLst>
            </a:pPr>
            <a:r>
              <a:rPr sz="1200" spc="-20" dirty="0">
                <a:latin typeface="Segoe UI"/>
                <a:cs typeface="Segoe UI"/>
              </a:rPr>
              <a:t>Tercapainya</a:t>
            </a:r>
            <a:r>
              <a:rPr sz="1200" spc="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kondisi </a:t>
            </a:r>
            <a:r>
              <a:rPr sz="1200" spc="-10" dirty="0">
                <a:latin typeface="Segoe UI"/>
                <a:cs typeface="Segoe UI"/>
              </a:rPr>
              <a:t>penduduk</a:t>
            </a:r>
            <a:endParaRPr sz="1200">
              <a:latin typeface="Segoe UI"/>
              <a:cs typeface="Segoe UI"/>
            </a:endParaRPr>
          </a:p>
          <a:p>
            <a:pPr marL="90170">
              <a:lnSpc>
                <a:spcPct val="100000"/>
              </a:lnSpc>
              <a:spcBef>
                <a:spcPts val="55"/>
              </a:spcBef>
            </a:pPr>
            <a:r>
              <a:rPr sz="1200" dirty="0">
                <a:latin typeface="Segoe UI"/>
                <a:cs typeface="Segoe UI"/>
              </a:rPr>
              <a:t>tumbuh</a:t>
            </a:r>
            <a:r>
              <a:rPr sz="1200" spc="5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seimbang</a:t>
            </a:r>
            <a:endParaRPr sz="1200">
              <a:latin typeface="Segoe UI"/>
              <a:cs typeface="Segoe UI"/>
            </a:endParaRPr>
          </a:p>
          <a:p>
            <a:pPr marL="88900" marR="671195" indent="-76835">
              <a:lnSpc>
                <a:spcPct val="102499"/>
              </a:lnSpc>
              <a:spcBef>
                <a:spcPts val="300"/>
              </a:spcBef>
              <a:buSzPct val="95833"/>
              <a:buFont typeface="Segoe UI"/>
              <a:buChar char="•"/>
              <a:tabLst>
                <a:tab pos="90170" algn="l"/>
              </a:tabLst>
            </a:pP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Meningkatnya 	</a:t>
            </a:r>
            <a:r>
              <a:rPr sz="1200" b="1" dirty="0">
                <a:solidFill>
                  <a:srgbClr val="C00000"/>
                </a:solidFill>
                <a:latin typeface="Segoe UI"/>
                <a:cs typeface="Segoe UI"/>
              </a:rPr>
              <a:t>kesetaraan</a:t>
            </a:r>
            <a:r>
              <a:rPr sz="1200" b="1" spc="300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gender</a:t>
            </a:r>
            <a:endParaRPr sz="1200">
              <a:latin typeface="Segoe UI"/>
              <a:cs typeface="Segoe UI"/>
            </a:endParaRPr>
          </a:p>
          <a:p>
            <a:pPr marL="88900" marR="728345" indent="-76835">
              <a:lnSpc>
                <a:spcPct val="102699"/>
              </a:lnSpc>
              <a:spcBef>
                <a:spcPts val="305"/>
              </a:spcBef>
              <a:buSzPct val="95833"/>
              <a:buChar char="•"/>
              <a:tabLst>
                <a:tab pos="90170" algn="l"/>
              </a:tabLst>
            </a:pPr>
            <a:r>
              <a:rPr sz="1200" spc="-10" dirty="0">
                <a:latin typeface="Segoe UI"/>
                <a:cs typeface="Segoe UI"/>
              </a:rPr>
              <a:t>Meningkatnya 	</a:t>
            </a:r>
            <a:r>
              <a:rPr sz="1200" dirty="0">
                <a:latin typeface="Segoe UI"/>
                <a:cs typeface="Segoe UI"/>
              </a:rPr>
              <a:t>tumbuh</a:t>
            </a:r>
            <a:r>
              <a:rPr sz="1200" spc="43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kembang 	optimal, 	</a:t>
            </a:r>
            <a:r>
              <a:rPr sz="1200" dirty="0">
                <a:latin typeface="Segoe UI"/>
                <a:cs typeface="Segoe UI"/>
              </a:rPr>
              <a:t>kesejahteraan,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dan 	</a:t>
            </a:r>
            <a:r>
              <a:rPr sz="1200" dirty="0">
                <a:latin typeface="Segoe UI"/>
                <a:cs typeface="Segoe UI"/>
              </a:rPr>
              <a:t>perlindungan</a:t>
            </a:r>
            <a:r>
              <a:rPr sz="1200" spc="459" dirty="0">
                <a:latin typeface="Segoe UI"/>
                <a:cs typeface="Segoe UI"/>
              </a:rPr>
              <a:t> </a:t>
            </a:r>
            <a:r>
              <a:rPr sz="1200" spc="-20" dirty="0">
                <a:latin typeface="Segoe UI"/>
                <a:cs typeface="Segoe UI"/>
              </a:rPr>
              <a:t>anak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03981" y="3119119"/>
            <a:ext cx="1674495" cy="27393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91440" marR="5080" indent="-79375">
              <a:lnSpc>
                <a:spcPct val="103299"/>
              </a:lnSpc>
              <a:spcBef>
                <a:spcPts val="85"/>
              </a:spcBef>
              <a:buSzPct val="95833"/>
              <a:buChar char="•"/>
              <a:tabLst>
                <a:tab pos="91440" algn="l"/>
              </a:tabLst>
            </a:pPr>
            <a:r>
              <a:rPr sz="1200" dirty="0">
                <a:latin typeface="Segoe UI"/>
                <a:cs typeface="Segoe UI"/>
              </a:rPr>
              <a:t>Bertahannya</a:t>
            </a:r>
            <a:r>
              <a:rPr sz="1200" spc="9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kondisi</a:t>
            </a:r>
            <a:r>
              <a:rPr sz="1200" spc="2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penduduk </a:t>
            </a:r>
            <a:r>
              <a:rPr sz="1200" dirty="0">
                <a:latin typeface="Segoe UI"/>
                <a:cs typeface="Segoe UI"/>
              </a:rPr>
              <a:t>tumbuh</a:t>
            </a:r>
            <a:r>
              <a:rPr sz="1200" spc="5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seimbang</a:t>
            </a:r>
            <a:endParaRPr sz="1200">
              <a:latin typeface="Segoe UI"/>
              <a:cs typeface="Segoe UI"/>
            </a:endParaRPr>
          </a:p>
          <a:p>
            <a:pPr marL="90805" indent="-78105">
              <a:lnSpc>
                <a:spcPct val="100000"/>
              </a:lnSpc>
              <a:spcBef>
                <a:spcPts val="340"/>
              </a:spcBef>
              <a:buSzPct val="95833"/>
              <a:buFont typeface="Segoe UI"/>
              <a:buChar char="•"/>
              <a:tabLst>
                <a:tab pos="90805" algn="l"/>
              </a:tabLst>
            </a:pP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Terwujudnya</a:t>
            </a:r>
            <a:endParaRPr sz="1200">
              <a:latin typeface="Segoe UI"/>
              <a:cs typeface="Segoe UI"/>
            </a:endParaRPr>
          </a:p>
          <a:p>
            <a:pPr marL="91440">
              <a:lnSpc>
                <a:spcPct val="100000"/>
              </a:lnSpc>
              <a:spcBef>
                <a:spcPts val="35"/>
              </a:spcBef>
            </a:pPr>
            <a:r>
              <a:rPr sz="1200" b="1" dirty="0">
                <a:solidFill>
                  <a:srgbClr val="C00000"/>
                </a:solidFill>
                <a:latin typeface="Segoe UI"/>
                <a:cs typeface="Segoe UI"/>
              </a:rPr>
              <a:t>kesetaraan</a:t>
            </a:r>
            <a:r>
              <a:rPr sz="1200" b="1" spc="300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Segoe UI"/>
                <a:cs typeface="Segoe UI"/>
              </a:rPr>
              <a:t>gender</a:t>
            </a:r>
            <a:endParaRPr sz="1200">
              <a:latin typeface="Segoe UI"/>
              <a:cs typeface="Segoe UI"/>
            </a:endParaRPr>
          </a:p>
          <a:p>
            <a:pPr marL="91440" marR="803275" indent="-79375">
              <a:lnSpc>
                <a:spcPct val="102699"/>
              </a:lnSpc>
              <a:spcBef>
                <a:spcPts val="310"/>
              </a:spcBef>
              <a:buSzPct val="95833"/>
              <a:buChar char="•"/>
              <a:tabLst>
                <a:tab pos="91440" algn="l"/>
              </a:tabLst>
            </a:pPr>
            <a:r>
              <a:rPr sz="1200" spc="-10" dirty="0">
                <a:latin typeface="Segoe UI"/>
                <a:cs typeface="Segoe UI"/>
              </a:rPr>
              <a:t>Meningkatnya </a:t>
            </a:r>
            <a:r>
              <a:rPr sz="1200" dirty="0">
                <a:latin typeface="Segoe UI"/>
                <a:cs typeface="Segoe UI"/>
              </a:rPr>
              <a:t>tumbuh</a:t>
            </a:r>
            <a:r>
              <a:rPr sz="1200" spc="43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kembang optimal, </a:t>
            </a:r>
            <a:r>
              <a:rPr sz="1200" dirty="0">
                <a:latin typeface="Segoe UI"/>
                <a:cs typeface="Segoe UI"/>
              </a:rPr>
              <a:t>kesejahteraan,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dan </a:t>
            </a:r>
            <a:r>
              <a:rPr sz="1200" dirty="0">
                <a:latin typeface="Segoe UI"/>
                <a:cs typeface="Segoe UI"/>
              </a:rPr>
              <a:t>perlindungan</a:t>
            </a:r>
            <a:r>
              <a:rPr sz="1200" spc="470" dirty="0">
                <a:latin typeface="Segoe UI"/>
                <a:cs typeface="Segoe UI"/>
              </a:rPr>
              <a:t> </a:t>
            </a:r>
            <a:r>
              <a:rPr sz="1200" spc="-20" dirty="0">
                <a:latin typeface="Segoe UI"/>
                <a:cs typeface="Segoe UI"/>
              </a:rPr>
              <a:t>anak</a:t>
            </a:r>
            <a:endParaRPr sz="1200">
              <a:latin typeface="Segoe UI"/>
              <a:cs typeface="Segoe U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4657" y="2406395"/>
            <a:ext cx="7917656" cy="4044950"/>
            <a:chOff x="912875" y="2406395"/>
            <a:chExt cx="10556875" cy="404495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4472" y="2584703"/>
              <a:ext cx="1732787" cy="52120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10227" y="2813303"/>
              <a:ext cx="1819655" cy="52882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98091" y="3128771"/>
              <a:ext cx="1767839" cy="53035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433559" y="2435351"/>
              <a:ext cx="1769363" cy="55168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515868" y="2787395"/>
              <a:ext cx="572770" cy="572770"/>
            </a:xfrm>
            <a:custGeom>
              <a:avLst/>
              <a:gdLst/>
              <a:ahLst/>
              <a:cxnLst/>
              <a:rect l="l" t="t" r="r" b="b"/>
              <a:pathLst>
                <a:path w="572770" h="572770">
                  <a:moveTo>
                    <a:pt x="286385" y="0"/>
                  </a:moveTo>
                  <a:lnTo>
                    <a:pt x="243967" y="3048"/>
                  </a:lnTo>
                  <a:lnTo>
                    <a:pt x="203581" y="12064"/>
                  </a:lnTo>
                  <a:lnTo>
                    <a:pt x="165608" y="26542"/>
                  </a:lnTo>
                  <a:lnTo>
                    <a:pt x="130429" y="46100"/>
                  </a:lnTo>
                  <a:lnTo>
                    <a:pt x="98425" y="70230"/>
                  </a:lnTo>
                  <a:lnTo>
                    <a:pt x="70231" y="98425"/>
                  </a:lnTo>
                  <a:lnTo>
                    <a:pt x="46101" y="130428"/>
                  </a:lnTo>
                  <a:lnTo>
                    <a:pt x="26543" y="165607"/>
                  </a:lnTo>
                  <a:lnTo>
                    <a:pt x="12065" y="203580"/>
                  </a:lnTo>
                  <a:lnTo>
                    <a:pt x="3048" y="243966"/>
                  </a:lnTo>
                  <a:lnTo>
                    <a:pt x="0" y="286384"/>
                  </a:lnTo>
                  <a:lnTo>
                    <a:pt x="3048" y="328675"/>
                  </a:lnTo>
                  <a:lnTo>
                    <a:pt x="12065" y="369062"/>
                  </a:lnTo>
                  <a:lnTo>
                    <a:pt x="26543" y="407034"/>
                  </a:lnTo>
                  <a:lnTo>
                    <a:pt x="46101" y="442340"/>
                  </a:lnTo>
                  <a:lnTo>
                    <a:pt x="70231" y="474217"/>
                  </a:lnTo>
                  <a:lnTo>
                    <a:pt x="98425" y="502412"/>
                  </a:lnTo>
                  <a:lnTo>
                    <a:pt x="130429" y="526541"/>
                  </a:lnTo>
                  <a:lnTo>
                    <a:pt x="165608" y="546100"/>
                  </a:lnTo>
                  <a:lnTo>
                    <a:pt x="203581" y="560577"/>
                  </a:lnTo>
                  <a:lnTo>
                    <a:pt x="243967" y="569594"/>
                  </a:lnTo>
                  <a:lnTo>
                    <a:pt x="286385" y="572642"/>
                  </a:lnTo>
                  <a:lnTo>
                    <a:pt x="328676" y="569594"/>
                  </a:lnTo>
                  <a:lnTo>
                    <a:pt x="369062" y="560577"/>
                  </a:lnTo>
                  <a:lnTo>
                    <a:pt x="407035" y="546100"/>
                  </a:lnTo>
                  <a:lnTo>
                    <a:pt x="442341" y="526541"/>
                  </a:lnTo>
                  <a:lnTo>
                    <a:pt x="474218" y="502412"/>
                  </a:lnTo>
                  <a:lnTo>
                    <a:pt x="502412" y="474217"/>
                  </a:lnTo>
                  <a:lnTo>
                    <a:pt x="526542" y="442340"/>
                  </a:lnTo>
                  <a:lnTo>
                    <a:pt x="546100" y="407034"/>
                  </a:lnTo>
                  <a:lnTo>
                    <a:pt x="560578" y="369062"/>
                  </a:lnTo>
                  <a:lnTo>
                    <a:pt x="569595" y="328675"/>
                  </a:lnTo>
                  <a:lnTo>
                    <a:pt x="572643" y="286384"/>
                  </a:lnTo>
                  <a:lnTo>
                    <a:pt x="569595" y="243966"/>
                  </a:lnTo>
                  <a:lnTo>
                    <a:pt x="560578" y="203580"/>
                  </a:lnTo>
                  <a:lnTo>
                    <a:pt x="546100" y="165607"/>
                  </a:lnTo>
                  <a:lnTo>
                    <a:pt x="526542" y="130428"/>
                  </a:lnTo>
                  <a:lnTo>
                    <a:pt x="502412" y="98425"/>
                  </a:lnTo>
                  <a:lnTo>
                    <a:pt x="474218" y="70230"/>
                  </a:lnTo>
                  <a:lnTo>
                    <a:pt x="442341" y="46100"/>
                  </a:lnTo>
                  <a:lnTo>
                    <a:pt x="407035" y="26542"/>
                  </a:lnTo>
                  <a:lnTo>
                    <a:pt x="369062" y="12064"/>
                  </a:lnTo>
                  <a:lnTo>
                    <a:pt x="328676" y="3048"/>
                  </a:lnTo>
                  <a:lnTo>
                    <a:pt x="286385" y="0"/>
                  </a:lnTo>
                  <a:close/>
                </a:path>
              </a:pathLst>
            </a:custGeom>
            <a:solidFill>
              <a:srgbClr val="EB7B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36847" y="3008375"/>
              <a:ext cx="128015" cy="12953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65219" y="2938271"/>
              <a:ext cx="272288" cy="27228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822435" y="2406395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50" y="0"/>
                  </a:moveTo>
                  <a:lnTo>
                    <a:pt x="243586" y="3048"/>
                  </a:lnTo>
                  <a:lnTo>
                    <a:pt x="203200" y="12064"/>
                  </a:lnTo>
                  <a:lnTo>
                    <a:pt x="165354" y="26542"/>
                  </a:lnTo>
                  <a:lnTo>
                    <a:pt x="130175" y="45974"/>
                  </a:lnTo>
                  <a:lnTo>
                    <a:pt x="98298" y="69976"/>
                  </a:lnTo>
                  <a:lnTo>
                    <a:pt x="70104" y="98170"/>
                  </a:lnTo>
                  <a:lnTo>
                    <a:pt x="46100" y="130048"/>
                  </a:lnTo>
                  <a:lnTo>
                    <a:pt x="26543" y="165226"/>
                  </a:lnTo>
                  <a:lnTo>
                    <a:pt x="12065" y="203073"/>
                  </a:lnTo>
                  <a:lnTo>
                    <a:pt x="3048" y="243331"/>
                  </a:lnTo>
                  <a:lnTo>
                    <a:pt x="0" y="285623"/>
                  </a:lnTo>
                  <a:lnTo>
                    <a:pt x="3048" y="327787"/>
                  </a:lnTo>
                  <a:lnTo>
                    <a:pt x="12065" y="368045"/>
                  </a:lnTo>
                  <a:lnTo>
                    <a:pt x="26543" y="406018"/>
                  </a:lnTo>
                  <a:lnTo>
                    <a:pt x="46100" y="441070"/>
                  </a:lnTo>
                  <a:lnTo>
                    <a:pt x="70104" y="472948"/>
                  </a:lnTo>
                  <a:lnTo>
                    <a:pt x="98298" y="501141"/>
                  </a:lnTo>
                  <a:lnTo>
                    <a:pt x="130175" y="525144"/>
                  </a:lnTo>
                  <a:lnTo>
                    <a:pt x="165354" y="544576"/>
                  </a:lnTo>
                  <a:lnTo>
                    <a:pt x="203200" y="559053"/>
                  </a:lnTo>
                  <a:lnTo>
                    <a:pt x="243586" y="568070"/>
                  </a:lnTo>
                  <a:lnTo>
                    <a:pt x="285750" y="571118"/>
                  </a:lnTo>
                  <a:lnTo>
                    <a:pt x="327914" y="568070"/>
                  </a:lnTo>
                  <a:lnTo>
                    <a:pt x="368300" y="559053"/>
                  </a:lnTo>
                  <a:lnTo>
                    <a:pt x="406146" y="544576"/>
                  </a:lnTo>
                  <a:lnTo>
                    <a:pt x="441325" y="525144"/>
                  </a:lnTo>
                  <a:lnTo>
                    <a:pt x="473202" y="501141"/>
                  </a:lnTo>
                  <a:lnTo>
                    <a:pt x="501396" y="472948"/>
                  </a:lnTo>
                  <a:lnTo>
                    <a:pt x="525399" y="441070"/>
                  </a:lnTo>
                  <a:lnTo>
                    <a:pt x="544957" y="406018"/>
                  </a:lnTo>
                  <a:lnTo>
                    <a:pt x="559435" y="368045"/>
                  </a:lnTo>
                  <a:lnTo>
                    <a:pt x="568452" y="327787"/>
                  </a:lnTo>
                  <a:lnTo>
                    <a:pt x="571500" y="285623"/>
                  </a:lnTo>
                  <a:lnTo>
                    <a:pt x="568452" y="243331"/>
                  </a:lnTo>
                  <a:lnTo>
                    <a:pt x="559435" y="203073"/>
                  </a:lnTo>
                  <a:lnTo>
                    <a:pt x="544957" y="165226"/>
                  </a:lnTo>
                  <a:lnTo>
                    <a:pt x="525399" y="130048"/>
                  </a:lnTo>
                  <a:lnTo>
                    <a:pt x="501396" y="98170"/>
                  </a:lnTo>
                  <a:lnTo>
                    <a:pt x="473202" y="69976"/>
                  </a:lnTo>
                  <a:lnTo>
                    <a:pt x="441325" y="45974"/>
                  </a:lnTo>
                  <a:lnTo>
                    <a:pt x="406146" y="26542"/>
                  </a:lnTo>
                  <a:lnTo>
                    <a:pt x="368300" y="12064"/>
                  </a:lnTo>
                  <a:lnTo>
                    <a:pt x="327914" y="3048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6E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964168" y="2555747"/>
              <a:ext cx="293877" cy="26504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912875" y="3066287"/>
              <a:ext cx="572770" cy="571500"/>
            </a:xfrm>
            <a:custGeom>
              <a:avLst/>
              <a:gdLst/>
              <a:ahLst/>
              <a:cxnLst/>
              <a:rect l="l" t="t" r="r" b="b"/>
              <a:pathLst>
                <a:path w="572769" h="571500">
                  <a:moveTo>
                    <a:pt x="286346" y="0"/>
                  </a:moveTo>
                  <a:lnTo>
                    <a:pt x="244030" y="3048"/>
                  </a:lnTo>
                  <a:lnTo>
                    <a:pt x="203644" y="12064"/>
                  </a:lnTo>
                  <a:lnTo>
                    <a:pt x="165633" y="26542"/>
                  </a:lnTo>
                  <a:lnTo>
                    <a:pt x="130429" y="45974"/>
                  </a:lnTo>
                  <a:lnTo>
                    <a:pt x="98488" y="69976"/>
                  </a:lnTo>
                  <a:lnTo>
                    <a:pt x="70231" y="98171"/>
                  </a:lnTo>
                  <a:lnTo>
                    <a:pt x="46126" y="130048"/>
                  </a:lnTo>
                  <a:lnTo>
                    <a:pt x="26619" y="165226"/>
                  </a:lnTo>
                  <a:lnTo>
                    <a:pt x="12128" y="203073"/>
                  </a:lnTo>
                  <a:lnTo>
                    <a:pt x="3098" y="243332"/>
                  </a:lnTo>
                  <a:lnTo>
                    <a:pt x="0" y="285623"/>
                  </a:lnTo>
                  <a:lnTo>
                    <a:pt x="3098" y="327787"/>
                  </a:lnTo>
                  <a:lnTo>
                    <a:pt x="12128" y="368046"/>
                  </a:lnTo>
                  <a:lnTo>
                    <a:pt x="26619" y="406019"/>
                  </a:lnTo>
                  <a:lnTo>
                    <a:pt x="46126" y="441071"/>
                  </a:lnTo>
                  <a:lnTo>
                    <a:pt x="70231" y="472948"/>
                  </a:lnTo>
                  <a:lnTo>
                    <a:pt x="98488" y="501141"/>
                  </a:lnTo>
                  <a:lnTo>
                    <a:pt x="130429" y="525145"/>
                  </a:lnTo>
                  <a:lnTo>
                    <a:pt x="165633" y="544576"/>
                  </a:lnTo>
                  <a:lnTo>
                    <a:pt x="203644" y="559054"/>
                  </a:lnTo>
                  <a:lnTo>
                    <a:pt x="244030" y="568070"/>
                  </a:lnTo>
                  <a:lnTo>
                    <a:pt x="286346" y="571119"/>
                  </a:lnTo>
                  <a:lnTo>
                    <a:pt x="328650" y="568070"/>
                  </a:lnTo>
                  <a:lnTo>
                    <a:pt x="369062" y="559054"/>
                  </a:lnTo>
                  <a:lnTo>
                    <a:pt x="407035" y="544576"/>
                  </a:lnTo>
                  <a:lnTo>
                    <a:pt x="442214" y="525145"/>
                  </a:lnTo>
                  <a:lnTo>
                    <a:pt x="474218" y="501141"/>
                  </a:lnTo>
                  <a:lnTo>
                    <a:pt x="502412" y="472948"/>
                  </a:lnTo>
                  <a:lnTo>
                    <a:pt x="526542" y="441071"/>
                  </a:lnTo>
                  <a:lnTo>
                    <a:pt x="546100" y="406019"/>
                  </a:lnTo>
                  <a:lnTo>
                    <a:pt x="560578" y="368046"/>
                  </a:lnTo>
                  <a:lnTo>
                    <a:pt x="569595" y="327787"/>
                  </a:lnTo>
                  <a:lnTo>
                    <a:pt x="572643" y="285623"/>
                  </a:lnTo>
                  <a:lnTo>
                    <a:pt x="569595" y="243332"/>
                  </a:lnTo>
                  <a:lnTo>
                    <a:pt x="560578" y="203073"/>
                  </a:lnTo>
                  <a:lnTo>
                    <a:pt x="546100" y="165226"/>
                  </a:lnTo>
                  <a:lnTo>
                    <a:pt x="526542" y="130048"/>
                  </a:lnTo>
                  <a:lnTo>
                    <a:pt x="502412" y="98171"/>
                  </a:lnTo>
                  <a:lnTo>
                    <a:pt x="474218" y="69976"/>
                  </a:lnTo>
                  <a:lnTo>
                    <a:pt x="442214" y="45974"/>
                  </a:lnTo>
                  <a:lnTo>
                    <a:pt x="407035" y="26542"/>
                  </a:lnTo>
                  <a:lnTo>
                    <a:pt x="369062" y="12064"/>
                  </a:lnTo>
                  <a:lnTo>
                    <a:pt x="328650" y="3048"/>
                  </a:lnTo>
                  <a:lnTo>
                    <a:pt x="286346" y="0"/>
                  </a:lnTo>
                  <a:close/>
                </a:path>
              </a:pathLst>
            </a:custGeom>
            <a:solidFill>
              <a:srgbClr val="4470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46987" y="3194303"/>
              <a:ext cx="318389" cy="36563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178296" y="2525267"/>
              <a:ext cx="572770" cy="571500"/>
            </a:xfrm>
            <a:custGeom>
              <a:avLst/>
              <a:gdLst/>
              <a:ahLst/>
              <a:cxnLst/>
              <a:rect l="l" t="t" r="r" b="b"/>
              <a:pathLst>
                <a:path w="572770" h="571500">
                  <a:moveTo>
                    <a:pt x="286384" y="0"/>
                  </a:moveTo>
                  <a:lnTo>
                    <a:pt x="243966" y="3048"/>
                  </a:lnTo>
                  <a:lnTo>
                    <a:pt x="203580" y="12065"/>
                  </a:lnTo>
                  <a:lnTo>
                    <a:pt x="165607" y="26543"/>
                  </a:lnTo>
                  <a:lnTo>
                    <a:pt x="130428" y="46101"/>
                  </a:lnTo>
                  <a:lnTo>
                    <a:pt x="98425" y="70104"/>
                  </a:lnTo>
                  <a:lnTo>
                    <a:pt x="70230" y="98298"/>
                  </a:lnTo>
                  <a:lnTo>
                    <a:pt x="46100" y="130175"/>
                  </a:lnTo>
                  <a:lnTo>
                    <a:pt x="26542" y="165354"/>
                  </a:lnTo>
                  <a:lnTo>
                    <a:pt x="12064" y="203200"/>
                  </a:lnTo>
                  <a:lnTo>
                    <a:pt x="3048" y="243586"/>
                  </a:lnTo>
                  <a:lnTo>
                    <a:pt x="0" y="285750"/>
                  </a:lnTo>
                  <a:lnTo>
                    <a:pt x="3048" y="327914"/>
                  </a:lnTo>
                  <a:lnTo>
                    <a:pt x="12064" y="368300"/>
                  </a:lnTo>
                  <a:lnTo>
                    <a:pt x="26542" y="406146"/>
                  </a:lnTo>
                  <a:lnTo>
                    <a:pt x="46100" y="441325"/>
                  </a:lnTo>
                  <a:lnTo>
                    <a:pt x="70230" y="473202"/>
                  </a:lnTo>
                  <a:lnTo>
                    <a:pt x="98425" y="501396"/>
                  </a:lnTo>
                  <a:lnTo>
                    <a:pt x="130428" y="525399"/>
                  </a:lnTo>
                  <a:lnTo>
                    <a:pt x="165607" y="544957"/>
                  </a:lnTo>
                  <a:lnTo>
                    <a:pt x="203580" y="559435"/>
                  </a:lnTo>
                  <a:lnTo>
                    <a:pt x="243966" y="568452"/>
                  </a:lnTo>
                  <a:lnTo>
                    <a:pt x="286384" y="571500"/>
                  </a:lnTo>
                  <a:lnTo>
                    <a:pt x="328675" y="568452"/>
                  </a:lnTo>
                  <a:lnTo>
                    <a:pt x="369061" y="559435"/>
                  </a:lnTo>
                  <a:lnTo>
                    <a:pt x="407034" y="544957"/>
                  </a:lnTo>
                  <a:lnTo>
                    <a:pt x="442340" y="525399"/>
                  </a:lnTo>
                  <a:lnTo>
                    <a:pt x="474218" y="501396"/>
                  </a:lnTo>
                  <a:lnTo>
                    <a:pt x="502411" y="473202"/>
                  </a:lnTo>
                  <a:lnTo>
                    <a:pt x="526542" y="441325"/>
                  </a:lnTo>
                  <a:lnTo>
                    <a:pt x="546100" y="406146"/>
                  </a:lnTo>
                  <a:lnTo>
                    <a:pt x="560577" y="368300"/>
                  </a:lnTo>
                  <a:lnTo>
                    <a:pt x="569595" y="327914"/>
                  </a:lnTo>
                  <a:lnTo>
                    <a:pt x="572643" y="285750"/>
                  </a:lnTo>
                  <a:lnTo>
                    <a:pt x="569595" y="243586"/>
                  </a:lnTo>
                  <a:lnTo>
                    <a:pt x="560577" y="203200"/>
                  </a:lnTo>
                  <a:lnTo>
                    <a:pt x="546100" y="165354"/>
                  </a:lnTo>
                  <a:lnTo>
                    <a:pt x="526542" y="130175"/>
                  </a:lnTo>
                  <a:lnTo>
                    <a:pt x="502411" y="98298"/>
                  </a:lnTo>
                  <a:lnTo>
                    <a:pt x="474218" y="70104"/>
                  </a:lnTo>
                  <a:lnTo>
                    <a:pt x="442340" y="46101"/>
                  </a:lnTo>
                  <a:lnTo>
                    <a:pt x="407034" y="26543"/>
                  </a:lnTo>
                  <a:lnTo>
                    <a:pt x="369061" y="12065"/>
                  </a:lnTo>
                  <a:lnTo>
                    <a:pt x="328675" y="3048"/>
                  </a:lnTo>
                  <a:lnTo>
                    <a:pt x="286384" y="0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01740" y="2648711"/>
              <a:ext cx="243204" cy="324485"/>
            </a:xfrm>
            <a:custGeom>
              <a:avLst/>
              <a:gdLst/>
              <a:ahLst/>
              <a:cxnLst/>
              <a:rect l="l" t="t" r="r" b="b"/>
              <a:pathLst>
                <a:path w="243204" h="324485">
                  <a:moveTo>
                    <a:pt x="243205" y="0"/>
                  </a:moveTo>
                  <a:lnTo>
                    <a:pt x="182372" y="0"/>
                  </a:lnTo>
                  <a:lnTo>
                    <a:pt x="60833" y="121665"/>
                  </a:lnTo>
                  <a:lnTo>
                    <a:pt x="0" y="324230"/>
                  </a:lnTo>
                  <a:lnTo>
                    <a:pt x="165608" y="274574"/>
                  </a:lnTo>
                  <a:lnTo>
                    <a:pt x="91567" y="274574"/>
                  </a:lnTo>
                  <a:lnTo>
                    <a:pt x="88519" y="268604"/>
                  </a:lnTo>
                  <a:lnTo>
                    <a:pt x="66167" y="242188"/>
                  </a:lnTo>
                  <a:lnTo>
                    <a:pt x="49657" y="232790"/>
                  </a:lnTo>
                  <a:lnTo>
                    <a:pt x="81025" y="146303"/>
                  </a:lnTo>
                  <a:lnTo>
                    <a:pt x="121538" y="121665"/>
                  </a:lnTo>
                  <a:lnTo>
                    <a:pt x="243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93306" y="2669031"/>
              <a:ext cx="232663" cy="25425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974323" y="6129527"/>
              <a:ext cx="495300" cy="321564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684657" y="317171"/>
            <a:ext cx="7917560" cy="20638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75360">
              <a:lnSpc>
                <a:spcPct val="100699"/>
              </a:lnSpc>
              <a:spcBef>
                <a:spcPts val="95"/>
              </a:spcBef>
            </a:pPr>
            <a:r>
              <a:rPr dirty="0">
                <a:solidFill>
                  <a:srgbClr val="000000"/>
                </a:solidFill>
                <a:latin typeface="Segoe UI"/>
                <a:cs typeface="Segoe UI"/>
              </a:rPr>
              <a:t>Pembangunan</a:t>
            </a:r>
            <a:r>
              <a:rPr spc="-85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dirty="0">
                <a:solidFill>
                  <a:srgbClr val="000000"/>
                </a:solidFill>
                <a:latin typeface="Segoe UI"/>
                <a:cs typeface="Segoe UI"/>
              </a:rPr>
              <a:t>Kesetaraan</a:t>
            </a:r>
            <a:r>
              <a:rPr spc="-105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spc="-10" dirty="0">
                <a:solidFill>
                  <a:srgbClr val="000000"/>
                </a:solidFill>
                <a:latin typeface="Segoe UI"/>
                <a:cs typeface="Segoe UI"/>
              </a:rPr>
              <a:t>Gender </a:t>
            </a:r>
            <a:r>
              <a:rPr dirty="0">
                <a:solidFill>
                  <a:srgbClr val="000000"/>
                </a:solidFill>
                <a:latin typeface="Segoe UI"/>
                <a:cs typeface="Segoe UI"/>
              </a:rPr>
              <a:t>dalam</a:t>
            </a:r>
            <a:r>
              <a:rPr spc="-50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dirty="0">
                <a:solidFill>
                  <a:srgbClr val="000000"/>
                </a:solidFill>
                <a:latin typeface="Segoe UI"/>
                <a:cs typeface="Segoe UI"/>
              </a:rPr>
              <a:t>UU</a:t>
            </a:r>
            <a:r>
              <a:rPr spc="-50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dirty="0">
                <a:solidFill>
                  <a:srgbClr val="000000"/>
                </a:solidFill>
                <a:latin typeface="Segoe UI"/>
                <a:cs typeface="Segoe UI"/>
              </a:rPr>
              <a:t>17/2007</a:t>
            </a:r>
            <a:r>
              <a:rPr spc="-20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dirty="0">
                <a:solidFill>
                  <a:srgbClr val="000000"/>
                </a:solidFill>
                <a:latin typeface="Segoe UI"/>
                <a:cs typeface="Segoe UI"/>
              </a:rPr>
              <a:t>tentang</a:t>
            </a:r>
            <a:r>
              <a:rPr spc="-5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spc="-10" dirty="0">
                <a:solidFill>
                  <a:srgbClr val="000000"/>
                </a:solidFill>
                <a:latin typeface="Segoe UI"/>
                <a:cs typeface="Segoe UI"/>
              </a:rPr>
              <a:t>RPJPN</a:t>
            </a:r>
            <a:r>
              <a:rPr spc="-40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spc="-10" dirty="0">
                <a:solidFill>
                  <a:srgbClr val="000000"/>
                </a:solidFill>
                <a:latin typeface="Segoe UI"/>
                <a:cs typeface="Segoe UI"/>
              </a:rPr>
              <a:t>2005-</a:t>
            </a:r>
            <a:r>
              <a:rPr spc="-20" dirty="0">
                <a:solidFill>
                  <a:srgbClr val="000000"/>
                </a:solidFill>
                <a:latin typeface="Segoe UI"/>
                <a:cs typeface="Segoe UI"/>
              </a:rPr>
              <a:t>2025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230742" y="6129529"/>
            <a:ext cx="371475" cy="23724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R="73025" algn="r">
              <a:lnSpc>
                <a:spcPct val="100000"/>
              </a:lnSpc>
              <a:spcBef>
                <a:spcPts val="590"/>
              </a:spcBef>
            </a:pPr>
            <a:r>
              <a:rPr sz="1050" spc="-50" dirty="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105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1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66545" y="2667000"/>
            <a:ext cx="5298947" cy="297484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093076" y="3084957"/>
            <a:ext cx="1746124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Segoe UI"/>
                <a:cs typeface="Segoe UI"/>
              </a:rPr>
              <a:t>Pembangunan</a:t>
            </a:r>
            <a:endParaRPr sz="2000" dirty="0">
              <a:latin typeface="Segoe UI"/>
              <a:cs typeface="Segoe UI"/>
            </a:endParaRPr>
          </a:p>
          <a:p>
            <a:pPr marL="58419">
              <a:lnSpc>
                <a:spcPct val="100000"/>
              </a:lnSpc>
            </a:pPr>
            <a:r>
              <a:rPr sz="2000" spc="-10" dirty="0">
                <a:latin typeface="Segoe UI"/>
                <a:cs typeface="Segoe UI"/>
              </a:rPr>
              <a:t>Berkelanjutan</a:t>
            </a:r>
            <a:endParaRPr sz="2000" dirty="0">
              <a:latin typeface="Segoe UI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5037201"/>
            <a:ext cx="1528477" cy="5929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7185" marR="5080" indent="-325120">
              <a:lnSpc>
                <a:spcPct val="101600"/>
              </a:lnSpc>
              <a:spcBef>
                <a:spcPts val="95"/>
              </a:spcBef>
            </a:pPr>
            <a:r>
              <a:rPr sz="1850" spc="-10" dirty="0">
                <a:latin typeface="Segoe UI"/>
                <a:cs typeface="Segoe UI"/>
              </a:rPr>
              <a:t>Transformasi Digital</a:t>
            </a:r>
            <a:endParaRPr sz="1850" dirty="0">
              <a:latin typeface="Segoe UI"/>
              <a:cs typeface="Segoe U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46930" y="4605351"/>
            <a:ext cx="1095565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Segoe UI"/>
                <a:cs typeface="Segoe UI"/>
              </a:rPr>
              <a:t>Modal Sosial Budaya</a:t>
            </a:r>
            <a:endParaRPr sz="2000">
              <a:latin typeface="Segoe UI"/>
              <a:cs typeface="Segoe U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47516" y="4040252"/>
            <a:ext cx="1917383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1905" algn="ctr">
              <a:lnSpc>
                <a:spcPct val="99900"/>
              </a:lnSpc>
              <a:spcBef>
                <a:spcPts val="105"/>
              </a:spcBef>
            </a:pPr>
            <a:r>
              <a:rPr sz="2000" dirty="0">
                <a:latin typeface="Segoe UI"/>
                <a:cs typeface="Segoe UI"/>
              </a:rPr>
              <a:t>Akses</a:t>
            </a:r>
            <a:r>
              <a:rPr sz="2000" spc="-65" dirty="0">
                <a:latin typeface="Segoe UI"/>
                <a:cs typeface="Segoe UI"/>
              </a:rPr>
              <a:t> </a:t>
            </a:r>
            <a:r>
              <a:rPr sz="2000" spc="-10" dirty="0">
                <a:latin typeface="Segoe UI"/>
                <a:cs typeface="Segoe UI"/>
              </a:rPr>
              <a:t>pembangunan </a:t>
            </a:r>
            <a:r>
              <a:rPr sz="2000" dirty="0">
                <a:latin typeface="Segoe UI"/>
                <a:cs typeface="Segoe UI"/>
              </a:rPr>
              <a:t>yang</a:t>
            </a:r>
            <a:r>
              <a:rPr sz="2000" spc="-40" dirty="0">
                <a:latin typeface="Segoe UI"/>
                <a:cs typeface="Segoe UI"/>
              </a:rPr>
              <a:t> </a:t>
            </a:r>
            <a:r>
              <a:rPr sz="2000" dirty="0">
                <a:latin typeface="Segoe UI"/>
                <a:cs typeface="Segoe UI"/>
              </a:rPr>
              <a:t>merata</a:t>
            </a:r>
            <a:r>
              <a:rPr sz="2000" spc="-20" dirty="0">
                <a:latin typeface="Segoe UI"/>
                <a:cs typeface="Segoe UI"/>
              </a:rPr>
              <a:t> </a:t>
            </a:r>
            <a:r>
              <a:rPr sz="2000" dirty="0">
                <a:latin typeface="Segoe UI"/>
                <a:cs typeface="Segoe UI"/>
              </a:rPr>
              <a:t>dan</a:t>
            </a:r>
            <a:r>
              <a:rPr sz="2000" spc="-15" dirty="0">
                <a:latin typeface="Segoe UI"/>
                <a:cs typeface="Segoe UI"/>
              </a:rPr>
              <a:t> </a:t>
            </a:r>
            <a:r>
              <a:rPr sz="2000" spc="-20" dirty="0">
                <a:latin typeface="Segoe UI"/>
                <a:cs typeface="Segoe UI"/>
              </a:rPr>
              <a:t>adil </a:t>
            </a:r>
            <a:r>
              <a:rPr sz="2000" dirty="0">
                <a:latin typeface="Segoe UI"/>
                <a:cs typeface="Segoe UI"/>
              </a:rPr>
              <a:t>dengan</a:t>
            </a:r>
            <a:r>
              <a:rPr sz="2000" spc="-40" dirty="0">
                <a:latin typeface="Segoe UI"/>
                <a:cs typeface="Segoe UI"/>
              </a:rPr>
              <a:t> </a:t>
            </a:r>
            <a:r>
              <a:rPr sz="2000" spc="-10" dirty="0">
                <a:latin typeface="Segoe UI"/>
                <a:cs typeface="Segoe UI"/>
              </a:rPr>
              <a:t>meningkatkan </a:t>
            </a:r>
            <a:r>
              <a:rPr sz="2000" dirty="0">
                <a:latin typeface="Segoe UI"/>
                <a:cs typeface="Segoe UI"/>
              </a:rPr>
              <a:t>efisiensi</a:t>
            </a:r>
            <a:r>
              <a:rPr sz="2000" spc="-60" dirty="0">
                <a:latin typeface="Segoe UI"/>
                <a:cs typeface="Segoe UI"/>
              </a:rPr>
              <a:t> </a:t>
            </a:r>
            <a:r>
              <a:rPr sz="2000" dirty="0">
                <a:latin typeface="Segoe UI"/>
                <a:cs typeface="Segoe UI"/>
              </a:rPr>
              <a:t>dan</a:t>
            </a:r>
            <a:r>
              <a:rPr sz="2000" spc="-80" dirty="0">
                <a:latin typeface="Segoe UI"/>
                <a:cs typeface="Segoe UI"/>
              </a:rPr>
              <a:t> </a:t>
            </a:r>
            <a:r>
              <a:rPr sz="2000" spc="-10" dirty="0">
                <a:latin typeface="Segoe UI"/>
                <a:cs typeface="Segoe UI"/>
              </a:rPr>
              <a:t>efektifitas pembangunan</a:t>
            </a:r>
            <a:endParaRPr sz="2000">
              <a:latin typeface="Segoe UI"/>
              <a:cs typeface="Segoe U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4401" y="2994787"/>
            <a:ext cx="1323404" cy="46551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950" b="1" spc="-10" dirty="0">
                <a:latin typeface="Segoe UI"/>
                <a:cs typeface="Segoe UI"/>
              </a:rPr>
              <a:t>Gender</a:t>
            </a:r>
            <a:endParaRPr sz="2950">
              <a:latin typeface="Segoe UI"/>
              <a:cs typeface="Segoe U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66800" y="960074"/>
            <a:ext cx="6858000" cy="109953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205230">
              <a:lnSpc>
                <a:spcPct val="100899"/>
              </a:lnSpc>
              <a:spcBef>
                <a:spcPts val="90"/>
              </a:spcBef>
            </a:pPr>
            <a:r>
              <a:rPr sz="3500" spc="-10" dirty="0">
                <a:solidFill>
                  <a:srgbClr val="000000"/>
                </a:solidFill>
                <a:latin typeface="Segoe UI"/>
                <a:cs typeface="Segoe UI"/>
              </a:rPr>
              <a:t>Pengarusutamaan </a:t>
            </a:r>
            <a:r>
              <a:rPr sz="3500" dirty="0">
                <a:solidFill>
                  <a:srgbClr val="000000"/>
                </a:solidFill>
                <a:latin typeface="Segoe UI"/>
                <a:cs typeface="Segoe UI"/>
              </a:rPr>
              <a:t>dalam</a:t>
            </a:r>
            <a:r>
              <a:rPr sz="3500" spc="-70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sz="3500" dirty="0">
                <a:solidFill>
                  <a:srgbClr val="000000"/>
                </a:solidFill>
                <a:latin typeface="Segoe UI"/>
                <a:cs typeface="Segoe UI"/>
              </a:rPr>
              <a:t>RPJMN</a:t>
            </a:r>
            <a:r>
              <a:rPr sz="3500" spc="-65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sz="3500" dirty="0">
                <a:solidFill>
                  <a:srgbClr val="000000"/>
                </a:solidFill>
                <a:latin typeface="Segoe UI"/>
                <a:cs typeface="Segoe UI"/>
              </a:rPr>
              <a:t>IV</a:t>
            </a:r>
            <a:r>
              <a:rPr sz="3500" spc="-75" dirty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sz="3500" spc="-10" dirty="0">
                <a:solidFill>
                  <a:srgbClr val="000000"/>
                </a:solidFill>
                <a:latin typeface="Segoe UI"/>
                <a:cs typeface="Segoe UI"/>
              </a:rPr>
              <a:t>(2020-2024)</a:t>
            </a:r>
            <a:endParaRPr sz="3500" dirty="0">
              <a:latin typeface="Segoe UI"/>
              <a:cs typeface="Segoe U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32914" y="2997708"/>
            <a:ext cx="468629" cy="62483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8472011" y="6156452"/>
            <a:ext cx="70485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0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105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23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280415" y="2964179"/>
              <a:ext cx="11504930" cy="228600"/>
            </a:xfrm>
            <a:custGeom>
              <a:avLst/>
              <a:gdLst/>
              <a:ahLst/>
              <a:cxnLst/>
              <a:rect l="l" t="t" r="r" b="b"/>
              <a:pathLst>
                <a:path w="11504930" h="228600">
                  <a:moveTo>
                    <a:pt x="11276076" y="0"/>
                  </a:moveTo>
                  <a:lnTo>
                    <a:pt x="11276076" y="228600"/>
                  </a:lnTo>
                  <a:lnTo>
                    <a:pt x="11428476" y="152400"/>
                  </a:lnTo>
                  <a:lnTo>
                    <a:pt x="11314176" y="152400"/>
                  </a:lnTo>
                  <a:lnTo>
                    <a:pt x="11314176" y="76200"/>
                  </a:lnTo>
                  <a:lnTo>
                    <a:pt x="11428476" y="76200"/>
                  </a:lnTo>
                  <a:lnTo>
                    <a:pt x="11276076" y="0"/>
                  </a:lnTo>
                  <a:close/>
                </a:path>
                <a:path w="11504930" h="228600">
                  <a:moveTo>
                    <a:pt x="11276076" y="76200"/>
                  </a:moveTo>
                  <a:lnTo>
                    <a:pt x="0" y="76200"/>
                  </a:lnTo>
                  <a:lnTo>
                    <a:pt x="0" y="152400"/>
                  </a:lnTo>
                  <a:lnTo>
                    <a:pt x="11276076" y="152400"/>
                  </a:lnTo>
                  <a:lnTo>
                    <a:pt x="11276076" y="76200"/>
                  </a:lnTo>
                  <a:close/>
                </a:path>
                <a:path w="11504930" h="228600">
                  <a:moveTo>
                    <a:pt x="11428476" y="76200"/>
                  </a:moveTo>
                  <a:lnTo>
                    <a:pt x="11314176" y="76200"/>
                  </a:lnTo>
                  <a:lnTo>
                    <a:pt x="11314176" y="152400"/>
                  </a:lnTo>
                  <a:lnTo>
                    <a:pt x="11428476" y="152400"/>
                  </a:lnTo>
                  <a:lnTo>
                    <a:pt x="11504676" y="114300"/>
                  </a:lnTo>
                  <a:lnTo>
                    <a:pt x="11428476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9163" y="3672840"/>
              <a:ext cx="1213485" cy="1270000"/>
            </a:xfrm>
            <a:custGeom>
              <a:avLst/>
              <a:gdLst/>
              <a:ahLst/>
              <a:cxnLst/>
              <a:rect l="l" t="t" r="r" b="b"/>
              <a:pathLst>
                <a:path w="1213485" h="1270000">
                  <a:moveTo>
                    <a:pt x="606552" y="0"/>
                  </a:moveTo>
                  <a:lnTo>
                    <a:pt x="559150" y="1909"/>
                  </a:lnTo>
                  <a:lnTo>
                    <a:pt x="512746" y="7545"/>
                  </a:lnTo>
                  <a:lnTo>
                    <a:pt x="467475" y="16766"/>
                  </a:lnTo>
                  <a:lnTo>
                    <a:pt x="423472" y="29430"/>
                  </a:lnTo>
                  <a:lnTo>
                    <a:pt x="380870" y="45396"/>
                  </a:lnTo>
                  <a:lnTo>
                    <a:pt x="339806" y="64523"/>
                  </a:lnTo>
                  <a:lnTo>
                    <a:pt x="300414" y="86670"/>
                  </a:lnTo>
                  <a:lnTo>
                    <a:pt x="262828" y="111696"/>
                  </a:lnTo>
                  <a:lnTo>
                    <a:pt x="227185" y="139459"/>
                  </a:lnTo>
                  <a:lnTo>
                    <a:pt x="193618" y="169818"/>
                  </a:lnTo>
                  <a:lnTo>
                    <a:pt x="162262" y="202633"/>
                  </a:lnTo>
                  <a:lnTo>
                    <a:pt x="133253" y="237761"/>
                  </a:lnTo>
                  <a:lnTo>
                    <a:pt x="106724" y="275062"/>
                  </a:lnTo>
                  <a:lnTo>
                    <a:pt x="82812" y="314395"/>
                  </a:lnTo>
                  <a:lnTo>
                    <a:pt x="61650" y="355618"/>
                  </a:lnTo>
                  <a:lnTo>
                    <a:pt x="43375" y="398590"/>
                  </a:lnTo>
                  <a:lnTo>
                    <a:pt x="28119" y="443170"/>
                  </a:lnTo>
                  <a:lnTo>
                    <a:pt x="16019" y="489217"/>
                  </a:lnTo>
                  <a:lnTo>
                    <a:pt x="7209" y="536589"/>
                  </a:lnTo>
                  <a:lnTo>
                    <a:pt x="1824" y="585146"/>
                  </a:lnTo>
                  <a:lnTo>
                    <a:pt x="0" y="634746"/>
                  </a:lnTo>
                  <a:lnTo>
                    <a:pt x="1824" y="684345"/>
                  </a:lnTo>
                  <a:lnTo>
                    <a:pt x="7209" y="732902"/>
                  </a:lnTo>
                  <a:lnTo>
                    <a:pt x="16019" y="780274"/>
                  </a:lnTo>
                  <a:lnTo>
                    <a:pt x="28119" y="826321"/>
                  </a:lnTo>
                  <a:lnTo>
                    <a:pt x="43375" y="870901"/>
                  </a:lnTo>
                  <a:lnTo>
                    <a:pt x="61650" y="913873"/>
                  </a:lnTo>
                  <a:lnTo>
                    <a:pt x="82812" y="955096"/>
                  </a:lnTo>
                  <a:lnTo>
                    <a:pt x="106724" y="994429"/>
                  </a:lnTo>
                  <a:lnTo>
                    <a:pt x="133253" y="1031730"/>
                  </a:lnTo>
                  <a:lnTo>
                    <a:pt x="162262" y="1066858"/>
                  </a:lnTo>
                  <a:lnTo>
                    <a:pt x="193618" y="1099673"/>
                  </a:lnTo>
                  <a:lnTo>
                    <a:pt x="227185" y="1130032"/>
                  </a:lnTo>
                  <a:lnTo>
                    <a:pt x="262828" y="1157795"/>
                  </a:lnTo>
                  <a:lnTo>
                    <a:pt x="300414" y="1182821"/>
                  </a:lnTo>
                  <a:lnTo>
                    <a:pt x="339806" y="1204968"/>
                  </a:lnTo>
                  <a:lnTo>
                    <a:pt x="380870" y="1224095"/>
                  </a:lnTo>
                  <a:lnTo>
                    <a:pt x="423472" y="1240061"/>
                  </a:lnTo>
                  <a:lnTo>
                    <a:pt x="467475" y="1252725"/>
                  </a:lnTo>
                  <a:lnTo>
                    <a:pt x="512746" y="1261946"/>
                  </a:lnTo>
                  <a:lnTo>
                    <a:pt x="559150" y="1267582"/>
                  </a:lnTo>
                  <a:lnTo>
                    <a:pt x="606552" y="1269492"/>
                  </a:lnTo>
                  <a:lnTo>
                    <a:pt x="653953" y="1267582"/>
                  </a:lnTo>
                  <a:lnTo>
                    <a:pt x="700357" y="1261946"/>
                  </a:lnTo>
                  <a:lnTo>
                    <a:pt x="745628" y="1252725"/>
                  </a:lnTo>
                  <a:lnTo>
                    <a:pt x="789631" y="1240061"/>
                  </a:lnTo>
                  <a:lnTo>
                    <a:pt x="832233" y="1224095"/>
                  </a:lnTo>
                  <a:lnTo>
                    <a:pt x="873297" y="1204968"/>
                  </a:lnTo>
                  <a:lnTo>
                    <a:pt x="912689" y="1182821"/>
                  </a:lnTo>
                  <a:lnTo>
                    <a:pt x="950275" y="1157795"/>
                  </a:lnTo>
                  <a:lnTo>
                    <a:pt x="985918" y="1130032"/>
                  </a:lnTo>
                  <a:lnTo>
                    <a:pt x="1019485" y="1099673"/>
                  </a:lnTo>
                  <a:lnTo>
                    <a:pt x="1050841" y="1066858"/>
                  </a:lnTo>
                  <a:lnTo>
                    <a:pt x="1079850" y="1031730"/>
                  </a:lnTo>
                  <a:lnTo>
                    <a:pt x="1106379" y="994429"/>
                  </a:lnTo>
                  <a:lnTo>
                    <a:pt x="1130291" y="955096"/>
                  </a:lnTo>
                  <a:lnTo>
                    <a:pt x="1151453" y="913873"/>
                  </a:lnTo>
                  <a:lnTo>
                    <a:pt x="1169728" y="870901"/>
                  </a:lnTo>
                  <a:lnTo>
                    <a:pt x="1184984" y="826321"/>
                  </a:lnTo>
                  <a:lnTo>
                    <a:pt x="1197084" y="780274"/>
                  </a:lnTo>
                  <a:lnTo>
                    <a:pt x="1205894" y="732902"/>
                  </a:lnTo>
                  <a:lnTo>
                    <a:pt x="1211279" y="684345"/>
                  </a:lnTo>
                  <a:lnTo>
                    <a:pt x="1213104" y="634746"/>
                  </a:lnTo>
                  <a:lnTo>
                    <a:pt x="1211279" y="585146"/>
                  </a:lnTo>
                  <a:lnTo>
                    <a:pt x="1205894" y="536589"/>
                  </a:lnTo>
                  <a:lnTo>
                    <a:pt x="1197084" y="489217"/>
                  </a:lnTo>
                  <a:lnTo>
                    <a:pt x="1184984" y="443170"/>
                  </a:lnTo>
                  <a:lnTo>
                    <a:pt x="1169728" y="398590"/>
                  </a:lnTo>
                  <a:lnTo>
                    <a:pt x="1151453" y="355618"/>
                  </a:lnTo>
                  <a:lnTo>
                    <a:pt x="1130291" y="314395"/>
                  </a:lnTo>
                  <a:lnTo>
                    <a:pt x="1106379" y="275062"/>
                  </a:lnTo>
                  <a:lnTo>
                    <a:pt x="1079850" y="237761"/>
                  </a:lnTo>
                  <a:lnTo>
                    <a:pt x="1050841" y="202633"/>
                  </a:lnTo>
                  <a:lnTo>
                    <a:pt x="1019485" y="169818"/>
                  </a:lnTo>
                  <a:lnTo>
                    <a:pt x="985918" y="139459"/>
                  </a:lnTo>
                  <a:lnTo>
                    <a:pt x="950275" y="111696"/>
                  </a:lnTo>
                  <a:lnTo>
                    <a:pt x="912689" y="86670"/>
                  </a:lnTo>
                  <a:lnTo>
                    <a:pt x="873297" y="64523"/>
                  </a:lnTo>
                  <a:lnTo>
                    <a:pt x="832233" y="45396"/>
                  </a:lnTo>
                  <a:lnTo>
                    <a:pt x="789631" y="29430"/>
                  </a:lnTo>
                  <a:lnTo>
                    <a:pt x="745628" y="16766"/>
                  </a:lnTo>
                  <a:lnTo>
                    <a:pt x="700357" y="7545"/>
                  </a:lnTo>
                  <a:lnTo>
                    <a:pt x="653953" y="1909"/>
                  </a:lnTo>
                  <a:lnTo>
                    <a:pt x="606552" y="0"/>
                  </a:lnTo>
                  <a:close/>
                </a:path>
              </a:pathLst>
            </a:custGeom>
            <a:solidFill>
              <a:srgbClr val="00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26390" y="3889375"/>
            <a:ext cx="642461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1945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 MT"/>
                <a:cs typeface="Arial MT"/>
              </a:rPr>
              <a:t>UUD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20" dirty="0">
                <a:latin typeface="Arial MT"/>
                <a:cs typeface="Arial MT"/>
              </a:rPr>
              <a:t>1945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40130" y="4899660"/>
            <a:ext cx="910114" cy="1268095"/>
          </a:xfrm>
          <a:custGeom>
            <a:avLst/>
            <a:gdLst/>
            <a:ahLst/>
            <a:cxnLst/>
            <a:rect l="l" t="t" r="r" b="b"/>
            <a:pathLst>
              <a:path w="1213485" h="1268095">
                <a:moveTo>
                  <a:pt x="606552" y="0"/>
                </a:moveTo>
                <a:lnTo>
                  <a:pt x="559145" y="1907"/>
                </a:lnTo>
                <a:lnTo>
                  <a:pt x="512737" y="7535"/>
                </a:lnTo>
                <a:lnTo>
                  <a:pt x="467463" y="16744"/>
                </a:lnTo>
                <a:lnTo>
                  <a:pt x="423457" y="29391"/>
                </a:lnTo>
                <a:lnTo>
                  <a:pt x="380854" y="45336"/>
                </a:lnTo>
                <a:lnTo>
                  <a:pt x="339789" y="64438"/>
                </a:lnTo>
                <a:lnTo>
                  <a:pt x="300397" y="86557"/>
                </a:lnTo>
                <a:lnTo>
                  <a:pt x="262812" y="111551"/>
                </a:lnTo>
                <a:lnTo>
                  <a:pt x="227169" y="139279"/>
                </a:lnTo>
                <a:lnTo>
                  <a:pt x="193603" y="169600"/>
                </a:lnTo>
                <a:lnTo>
                  <a:pt x="162248" y="202374"/>
                </a:lnTo>
                <a:lnTo>
                  <a:pt x="133241" y="237459"/>
                </a:lnTo>
                <a:lnTo>
                  <a:pt x="106714" y="274715"/>
                </a:lnTo>
                <a:lnTo>
                  <a:pt x="82804" y="314000"/>
                </a:lnTo>
                <a:lnTo>
                  <a:pt x="61644" y="355174"/>
                </a:lnTo>
                <a:lnTo>
                  <a:pt x="43370" y="398095"/>
                </a:lnTo>
                <a:lnTo>
                  <a:pt x="28116" y="442623"/>
                </a:lnTo>
                <a:lnTo>
                  <a:pt x="16017" y="488617"/>
                </a:lnTo>
                <a:lnTo>
                  <a:pt x="7208" y="535936"/>
                </a:lnTo>
                <a:lnTo>
                  <a:pt x="1824" y="584438"/>
                </a:lnTo>
                <a:lnTo>
                  <a:pt x="0" y="633983"/>
                </a:lnTo>
                <a:lnTo>
                  <a:pt x="1824" y="683529"/>
                </a:lnTo>
                <a:lnTo>
                  <a:pt x="7208" y="732031"/>
                </a:lnTo>
                <a:lnTo>
                  <a:pt x="16017" y="779350"/>
                </a:lnTo>
                <a:lnTo>
                  <a:pt x="28116" y="825344"/>
                </a:lnTo>
                <a:lnTo>
                  <a:pt x="43370" y="869872"/>
                </a:lnTo>
                <a:lnTo>
                  <a:pt x="61644" y="912793"/>
                </a:lnTo>
                <a:lnTo>
                  <a:pt x="82804" y="953967"/>
                </a:lnTo>
                <a:lnTo>
                  <a:pt x="106714" y="993252"/>
                </a:lnTo>
                <a:lnTo>
                  <a:pt x="133241" y="1030508"/>
                </a:lnTo>
                <a:lnTo>
                  <a:pt x="162248" y="1065593"/>
                </a:lnTo>
                <a:lnTo>
                  <a:pt x="193603" y="1098367"/>
                </a:lnTo>
                <a:lnTo>
                  <a:pt x="227169" y="1128688"/>
                </a:lnTo>
                <a:lnTo>
                  <a:pt x="262812" y="1156416"/>
                </a:lnTo>
                <a:lnTo>
                  <a:pt x="300397" y="1181410"/>
                </a:lnTo>
                <a:lnTo>
                  <a:pt x="339789" y="1203529"/>
                </a:lnTo>
                <a:lnTo>
                  <a:pt x="380854" y="1222631"/>
                </a:lnTo>
                <a:lnTo>
                  <a:pt x="423457" y="1238576"/>
                </a:lnTo>
                <a:lnTo>
                  <a:pt x="467463" y="1251223"/>
                </a:lnTo>
                <a:lnTo>
                  <a:pt x="512737" y="1260432"/>
                </a:lnTo>
                <a:lnTo>
                  <a:pt x="559145" y="1266060"/>
                </a:lnTo>
                <a:lnTo>
                  <a:pt x="606552" y="1267967"/>
                </a:lnTo>
                <a:lnTo>
                  <a:pt x="653958" y="1266060"/>
                </a:lnTo>
                <a:lnTo>
                  <a:pt x="700366" y="1260432"/>
                </a:lnTo>
                <a:lnTo>
                  <a:pt x="745640" y="1251223"/>
                </a:lnTo>
                <a:lnTo>
                  <a:pt x="789646" y="1238576"/>
                </a:lnTo>
                <a:lnTo>
                  <a:pt x="832249" y="1222631"/>
                </a:lnTo>
                <a:lnTo>
                  <a:pt x="873314" y="1203529"/>
                </a:lnTo>
                <a:lnTo>
                  <a:pt x="912706" y="1181410"/>
                </a:lnTo>
                <a:lnTo>
                  <a:pt x="950291" y="1156416"/>
                </a:lnTo>
                <a:lnTo>
                  <a:pt x="985934" y="1128688"/>
                </a:lnTo>
                <a:lnTo>
                  <a:pt x="1019500" y="1098367"/>
                </a:lnTo>
                <a:lnTo>
                  <a:pt x="1050855" y="1065593"/>
                </a:lnTo>
                <a:lnTo>
                  <a:pt x="1079862" y="1030508"/>
                </a:lnTo>
                <a:lnTo>
                  <a:pt x="1106389" y="993252"/>
                </a:lnTo>
                <a:lnTo>
                  <a:pt x="1130300" y="953967"/>
                </a:lnTo>
                <a:lnTo>
                  <a:pt x="1151459" y="912793"/>
                </a:lnTo>
                <a:lnTo>
                  <a:pt x="1169733" y="869872"/>
                </a:lnTo>
                <a:lnTo>
                  <a:pt x="1184987" y="825344"/>
                </a:lnTo>
                <a:lnTo>
                  <a:pt x="1197086" y="779350"/>
                </a:lnTo>
                <a:lnTo>
                  <a:pt x="1205895" y="732031"/>
                </a:lnTo>
                <a:lnTo>
                  <a:pt x="1211279" y="683529"/>
                </a:lnTo>
                <a:lnTo>
                  <a:pt x="1213104" y="633983"/>
                </a:lnTo>
                <a:lnTo>
                  <a:pt x="1211279" y="584438"/>
                </a:lnTo>
                <a:lnTo>
                  <a:pt x="1205895" y="535936"/>
                </a:lnTo>
                <a:lnTo>
                  <a:pt x="1197086" y="488617"/>
                </a:lnTo>
                <a:lnTo>
                  <a:pt x="1184987" y="442623"/>
                </a:lnTo>
                <a:lnTo>
                  <a:pt x="1169733" y="398095"/>
                </a:lnTo>
                <a:lnTo>
                  <a:pt x="1151459" y="355174"/>
                </a:lnTo>
                <a:lnTo>
                  <a:pt x="1130299" y="314000"/>
                </a:lnTo>
                <a:lnTo>
                  <a:pt x="1106389" y="274715"/>
                </a:lnTo>
                <a:lnTo>
                  <a:pt x="1079862" y="237459"/>
                </a:lnTo>
                <a:lnTo>
                  <a:pt x="1050855" y="202374"/>
                </a:lnTo>
                <a:lnTo>
                  <a:pt x="1019500" y="169600"/>
                </a:lnTo>
                <a:lnTo>
                  <a:pt x="985934" y="139279"/>
                </a:lnTo>
                <a:lnTo>
                  <a:pt x="950291" y="111551"/>
                </a:lnTo>
                <a:lnTo>
                  <a:pt x="912706" y="86557"/>
                </a:lnTo>
                <a:lnTo>
                  <a:pt x="873314" y="64438"/>
                </a:lnTo>
                <a:lnTo>
                  <a:pt x="832249" y="45336"/>
                </a:lnTo>
                <a:lnTo>
                  <a:pt x="789646" y="29391"/>
                </a:lnTo>
                <a:lnTo>
                  <a:pt x="745640" y="16744"/>
                </a:lnTo>
                <a:lnTo>
                  <a:pt x="700366" y="7535"/>
                </a:lnTo>
                <a:lnTo>
                  <a:pt x="653958" y="1907"/>
                </a:lnTo>
                <a:lnTo>
                  <a:pt x="606552" y="0"/>
                </a:lnTo>
                <a:close/>
              </a:path>
            </a:pathLst>
          </a:custGeom>
          <a:solidFill>
            <a:srgbClr val="CC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44429" y="5076826"/>
            <a:ext cx="65913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1984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UU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7/1984</a:t>
            </a:r>
            <a:endParaRPr sz="1400">
              <a:latin typeface="Arial"/>
              <a:cs typeface="Arial"/>
            </a:endParaRPr>
          </a:p>
          <a:p>
            <a:pPr marL="98425" marR="93345" algn="ctr">
              <a:lnSpc>
                <a:spcPct val="100000"/>
              </a:lnSpc>
              <a:spcBef>
                <a:spcPts val="10"/>
              </a:spcBef>
            </a:pPr>
            <a:r>
              <a:rPr sz="1200" b="1" spc="-10" dirty="0">
                <a:latin typeface="Arial"/>
                <a:cs typeface="Arial"/>
              </a:rPr>
              <a:t>Ratifikasi CEDAW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6532" y="1283588"/>
            <a:ext cx="342900" cy="808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209">
              <a:lnSpc>
                <a:spcPts val="1664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1995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25"/>
              </a:lnSpc>
            </a:pPr>
            <a:r>
              <a:rPr sz="1200" b="1" spc="-10" dirty="0">
                <a:latin typeface="Calibri"/>
                <a:cs typeface="Calibri"/>
              </a:rPr>
              <a:t>Beijing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63115" y="3672840"/>
            <a:ext cx="910114" cy="1270000"/>
          </a:xfrm>
          <a:custGeom>
            <a:avLst/>
            <a:gdLst/>
            <a:ahLst/>
            <a:cxnLst/>
            <a:rect l="l" t="t" r="r" b="b"/>
            <a:pathLst>
              <a:path w="1213485" h="1270000">
                <a:moveTo>
                  <a:pt x="606552" y="0"/>
                </a:moveTo>
                <a:lnTo>
                  <a:pt x="559145" y="1909"/>
                </a:lnTo>
                <a:lnTo>
                  <a:pt x="512737" y="7545"/>
                </a:lnTo>
                <a:lnTo>
                  <a:pt x="467463" y="16766"/>
                </a:lnTo>
                <a:lnTo>
                  <a:pt x="423457" y="29430"/>
                </a:lnTo>
                <a:lnTo>
                  <a:pt x="380854" y="45396"/>
                </a:lnTo>
                <a:lnTo>
                  <a:pt x="339789" y="64523"/>
                </a:lnTo>
                <a:lnTo>
                  <a:pt x="300397" y="86670"/>
                </a:lnTo>
                <a:lnTo>
                  <a:pt x="262812" y="111696"/>
                </a:lnTo>
                <a:lnTo>
                  <a:pt x="227169" y="139459"/>
                </a:lnTo>
                <a:lnTo>
                  <a:pt x="193603" y="169818"/>
                </a:lnTo>
                <a:lnTo>
                  <a:pt x="162248" y="202633"/>
                </a:lnTo>
                <a:lnTo>
                  <a:pt x="133241" y="237761"/>
                </a:lnTo>
                <a:lnTo>
                  <a:pt x="106714" y="275062"/>
                </a:lnTo>
                <a:lnTo>
                  <a:pt x="82803" y="314395"/>
                </a:lnTo>
                <a:lnTo>
                  <a:pt x="61644" y="355618"/>
                </a:lnTo>
                <a:lnTo>
                  <a:pt x="43370" y="398590"/>
                </a:lnTo>
                <a:lnTo>
                  <a:pt x="28116" y="443170"/>
                </a:lnTo>
                <a:lnTo>
                  <a:pt x="16017" y="489217"/>
                </a:lnTo>
                <a:lnTo>
                  <a:pt x="7208" y="536589"/>
                </a:lnTo>
                <a:lnTo>
                  <a:pt x="1824" y="585146"/>
                </a:lnTo>
                <a:lnTo>
                  <a:pt x="0" y="634746"/>
                </a:lnTo>
                <a:lnTo>
                  <a:pt x="1824" y="684345"/>
                </a:lnTo>
                <a:lnTo>
                  <a:pt x="7208" y="732902"/>
                </a:lnTo>
                <a:lnTo>
                  <a:pt x="16017" y="780274"/>
                </a:lnTo>
                <a:lnTo>
                  <a:pt x="28116" y="826321"/>
                </a:lnTo>
                <a:lnTo>
                  <a:pt x="43370" y="870901"/>
                </a:lnTo>
                <a:lnTo>
                  <a:pt x="61644" y="913873"/>
                </a:lnTo>
                <a:lnTo>
                  <a:pt x="82804" y="955096"/>
                </a:lnTo>
                <a:lnTo>
                  <a:pt x="106714" y="994429"/>
                </a:lnTo>
                <a:lnTo>
                  <a:pt x="133241" y="1031730"/>
                </a:lnTo>
                <a:lnTo>
                  <a:pt x="162248" y="1066858"/>
                </a:lnTo>
                <a:lnTo>
                  <a:pt x="193603" y="1099673"/>
                </a:lnTo>
                <a:lnTo>
                  <a:pt x="227169" y="1130032"/>
                </a:lnTo>
                <a:lnTo>
                  <a:pt x="262812" y="1157795"/>
                </a:lnTo>
                <a:lnTo>
                  <a:pt x="300397" y="1182821"/>
                </a:lnTo>
                <a:lnTo>
                  <a:pt x="339789" y="1204968"/>
                </a:lnTo>
                <a:lnTo>
                  <a:pt x="380854" y="1224095"/>
                </a:lnTo>
                <a:lnTo>
                  <a:pt x="423457" y="1240061"/>
                </a:lnTo>
                <a:lnTo>
                  <a:pt x="467463" y="1252725"/>
                </a:lnTo>
                <a:lnTo>
                  <a:pt x="512737" y="1261946"/>
                </a:lnTo>
                <a:lnTo>
                  <a:pt x="559145" y="1267582"/>
                </a:lnTo>
                <a:lnTo>
                  <a:pt x="606552" y="1269492"/>
                </a:lnTo>
                <a:lnTo>
                  <a:pt x="653958" y="1267582"/>
                </a:lnTo>
                <a:lnTo>
                  <a:pt x="700366" y="1261946"/>
                </a:lnTo>
                <a:lnTo>
                  <a:pt x="745640" y="1252725"/>
                </a:lnTo>
                <a:lnTo>
                  <a:pt x="789646" y="1240061"/>
                </a:lnTo>
                <a:lnTo>
                  <a:pt x="832249" y="1224095"/>
                </a:lnTo>
                <a:lnTo>
                  <a:pt x="873314" y="1204968"/>
                </a:lnTo>
                <a:lnTo>
                  <a:pt x="912706" y="1182821"/>
                </a:lnTo>
                <a:lnTo>
                  <a:pt x="950291" y="1157795"/>
                </a:lnTo>
                <a:lnTo>
                  <a:pt x="985934" y="1130032"/>
                </a:lnTo>
                <a:lnTo>
                  <a:pt x="1019500" y="1099673"/>
                </a:lnTo>
                <a:lnTo>
                  <a:pt x="1050855" y="1066858"/>
                </a:lnTo>
                <a:lnTo>
                  <a:pt x="1079862" y="1031730"/>
                </a:lnTo>
                <a:lnTo>
                  <a:pt x="1106389" y="994429"/>
                </a:lnTo>
                <a:lnTo>
                  <a:pt x="1130299" y="955096"/>
                </a:lnTo>
                <a:lnTo>
                  <a:pt x="1151459" y="913873"/>
                </a:lnTo>
                <a:lnTo>
                  <a:pt x="1169733" y="870901"/>
                </a:lnTo>
                <a:lnTo>
                  <a:pt x="1184987" y="826321"/>
                </a:lnTo>
                <a:lnTo>
                  <a:pt x="1197086" y="780274"/>
                </a:lnTo>
                <a:lnTo>
                  <a:pt x="1205895" y="732902"/>
                </a:lnTo>
                <a:lnTo>
                  <a:pt x="1211279" y="684345"/>
                </a:lnTo>
                <a:lnTo>
                  <a:pt x="1213104" y="634746"/>
                </a:lnTo>
                <a:lnTo>
                  <a:pt x="1211279" y="585146"/>
                </a:lnTo>
                <a:lnTo>
                  <a:pt x="1205895" y="536589"/>
                </a:lnTo>
                <a:lnTo>
                  <a:pt x="1197086" y="489217"/>
                </a:lnTo>
                <a:lnTo>
                  <a:pt x="1184987" y="443170"/>
                </a:lnTo>
                <a:lnTo>
                  <a:pt x="1169733" y="398590"/>
                </a:lnTo>
                <a:lnTo>
                  <a:pt x="1151459" y="355618"/>
                </a:lnTo>
                <a:lnTo>
                  <a:pt x="1130300" y="314395"/>
                </a:lnTo>
                <a:lnTo>
                  <a:pt x="1106389" y="275062"/>
                </a:lnTo>
                <a:lnTo>
                  <a:pt x="1079862" y="237761"/>
                </a:lnTo>
                <a:lnTo>
                  <a:pt x="1050855" y="202633"/>
                </a:lnTo>
                <a:lnTo>
                  <a:pt x="1019500" y="169818"/>
                </a:lnTo>
                <a:lnTo>
                  <a:pt x="985934" y="139459"/>
                </a:lnTo>
                <a:lnTo>
                  <a:pt x="950291" y="111696"/>
                </a:lnTo>
                <a:lnTo>
                  <a:pt x="912706" y="86670"/>
                </a:lnTo>
                <a:lnTo>
                  <a:pt x="873314" y="64523"/>
                </a:lnTo>
                <a:lnTo>
                  <a:pt x="832249" y="45396"/>
                </a:lnTo>
                <a:lnTo>
                  <a:pt x="789646" y="29430"/>
                </a:lnTo>
                <a:lnTo>
                  <a:pt x="745640" y="16766"/>
                </a:lnTo>
                <a:lnTo>
                  <a:pt x="700366" y="7545"/>
                </a:lnTo>
                <a:lnTo>
                  <a:pt x="653958" y="1909"/>
                </a:lnTo>
                <a:lnTo>
                  <a:pt x="606552" y="0"/>
                </a:lnTo>
                <a:close/>
              </a:path>
            </a:pathLst>
          </a:custGeom>
          <a:solidFill>
            <a:srgbClr val="FF6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068925" y="3847846"/>
            <a:ext cx="874395" cy="10361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55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2000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55"/>
              </a:lnSpc>
            </a:pPr>
            <a:r>
              <a:rPr sz="1400" b="1" dirty="0">
                <a:latin typeface="Calibri"/>
                <a:cs typeface="Calibri"/>
              </a:rPr>
              <a:t>Inpres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9/2000</a:t>
            </a:r>
            <a:endParaRPr sz="140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  <a:spcBef>
                <a:spcPts val="20"/>
              </a:spcBef>
            </a:pPr>
            <a:r>
              <a:rPr sz="1200" b="1" spc="-10" dirty="0">
                <a:latin typeface="Calibri"/>
                <a:cs typeface="Calibri"/>
              </a:rPr>
              <a:t>Pengarusutamaan Gender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42598" y="1676781"/>
            <a:ext cx="1264920" cy="1372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34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Declaration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25" dirty="0">
                <a:latin typeface="Calibri"/>
                <a:cs typeface="Calibri"/>
              </a:rPr>
              <a:t>and</a:t>
            </a:r>
            <a:endParaRPr sz="1200">
              <a:latin typeface="Calibri"/>
              <a:cs typeface="Calibri"/>
            </a:endParaRPr>
          </a:p>
          <a:p>
            <a:pPr marL="154940">
              <a:lnSpc>
                <a:spcPts val="1460"/>
              </a:lnSpc>
              <a:tabLst>
                <a:tab pos="1251585" algn="l"/>
              </a:tabLst>
            </a:pPr>
            <a:r>
              <a:rPr sz="1200" b="1" dirty="0">
                <a:latin typeface="Calibri"/>
                <a:cs typeface="Calibri"/>
              </a:rPr>
              <a:t>Platform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25" dirty="0">
                <a:latin typeface="Calibri"/>
                <a:cs typeface="Calibri"/>
              </a:rPr>
              <a:t>for</a:t>
            </a:r>
            <a:r>
              <a:rPr sz="1200" b="1" dirty="0">
                <a:latin typeface="Calibri"/>
                <a:cs typeface="Calibri"/>
              </a:rPr>
              <a:t>	</a:t>
            </a:r>
            <a:r>
              <a:rPr sz="2100" b="1" spc="-30" baseline="9920" dirty="0">
                <a:latin typeface="Arial"/>
                <a:cs typeface="Arial"/>
              </a:rPr>
              <a:t>2001</a:t>
            </a:r>
            <a:endParaRPr sz="2100" baseline="9920">
              <a:latin typeface="Arial"/>
              <a:cs typeface="Arial"/>
            </a:endParaRPr>
          </a:p>
          <a:p>
            <a:pPr marL="114300">
              <a:lnSpc>
                <a:spcPts val="1560"/>
              </a:lnSpc>
              <a:tabLst>
                <a:tab pos="1259205" algn="l"/>
              </a:tabLst>
            </a:pPr>
            <a:r>
              <a:rPr sz="1200" b="1" dirty="0">
                <a:latin typeface="Calibri"/>
                <a:cs typeface="Calibri"/>
              </a:rPr>
              <a:t>Action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(BPfA)</a:t>
            </a:r>
            <a:r>
              <a:rPr sz="1200" b="1" dirty="0">
                <a:latin typeface="Calibri"/>
                <a:cs typeface="Calibri"/>
              </a:rPr>
              <a:t>	</a:t>
            </a:r>
            <a:r>
              <a:rPr sz="1400" b="1" spc="-25" dirty="0">
                <a:latin typeface="Arial"/>
                <a:cs typeface="Arial"/>
              </a:rPr>
              <a:t>GAP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91206" y="4933188"/>
            <a:ext cx="910114" cy="1270000"/>
          </a:xfrm>
          <a:custGeom>
            <a:avLst/>
            <a:gdLst/>
            <a:ahLst/>
            <a:cxnLst/>
            <a:rect l="l" t="t" r="r" b="b"/>
            <a:pathLst>
              <a:path w="1213485" h="1270000">
                <a:moveTo>
                  <a:pt x="606551" y="0"/>
                </a:moveTo>
                <a:lnTo>
                  <a:pt x="559145" y="1909"/>
                </a:lnTo>
                <a:lnTo>
                  <a:pt x="512737" y="7545"/>
                </a:lnTo>
                <a:lnTo>
                  <a:pt x="467463" y="16766"/>
                </a:lnTo>
                <a:lnTo>
                  <a:pt x="423457" y="29430"/>
                </a:lnTo>
                <a:lnTo>
                  <a:pt x="380854" y="45396"/>
                </a:lnTo>
                <a:lnTo>
                  <a:pt x="339789" y="64523"/>
                </a:lnTo>
                <a:lnTo>
                  <a:pt x="300397" y="86670"/>
                </a:lnTo>
                <a:lnTo>
                  <a:pt x="262812" y="111696"/>
                </a:lnTo>
                <a:lnTo>
                  <a:pt x="227169" y="139459"/>
                </a:lnTo>
                <a:lnTo>
                  <a:pt x="193603" y="169818"/>
                </a:lnTo>
                <a:lnTo>
                  <a:pt x="162248" y="202633"/>
                </a:lnTo>
                <a:lnTo>
                  <a:pt x="133241" y="237761"/>
                </a:lnTo>
                <a:lnTo>
                  <a:pt x="106714" y="275062"/>
                </a:lnTo>
                <a:lnTo>
                  <a:pt x="82804" y="314395"/>
                </a:lnTo>
                <a:lnTo>
                  <a:pt x="61644" y="355618"/>
                </a:lnTo>
                <a:lnTo>
                  <a:pt x="43370" y="398590"/>
                </a:lnTo>
                <a:lnTo>
                  <a:pt x="28116" y="443170"/>
                </a:lnTo>
                <a:lnTo>
                  <a:pt x="16017" y="489217"/>
                </a:lnTo>
                <a:lnTo>
                  <a:pt x="7208" y="536589"/>
                </a:lnTo>
                <a:lnTo>
                  <a:pt x="1824" y="585146"/>
                </a:lnTo>
                <a:lnTo>
                  <a:pt x="0" y="634746"/>
                </a:lnTo>
                <a:lnTo>
                  <a:pt x="1824" y="684350"/>
                </a:lnTo>
                <a:lnTo>
                  <a:pt x="7208" y="732911"/>
                </a:lnTo>
                <a:lnTo>
                  <a:pt x="16017" y="780286"/>
                </a:lnTo>
                <a:lnTo>
                  <a:pt x="28116" y="826335"/>
                </a:lnTo>
                <a:lnTo>
                  <a:pt x="43370" y="870917"/>
                </a:lnTo>
                <a:lnTo>
                  <a:pt x="61644" y="913890"/>
                </a:lnTo>
                <a:lnTo>
                  <a:pt x="82804" y="955113"/>
                </a:lnTo>
                <a:lnTo>
                  <a:pt x="106714" y="994445"/>
                </a:lnTo>
                <a:lnTo>
                  <a:pt x="133241" y="1031746"/>
                </a:lnTo>
                <a:lnTo>
                  <a:pt x="162248" y="1066873"/>
                </a:lnTo>
                <a:lnTo>
                  <a:pt x="193603" y="1099686"/>
                </a:lnTo>
                <a:lnTo>
                  <a:pt x="227169" y="1130044"/>
                </a:lnTo>
                <a:lnTo>
                  <a:pt x="262812" y="1157806"/>
                </a:lnTo>
                <a:lnTo>
                  <a:pt x="300397" y="1182830"/>
                </a:lnTo>
                <a:lnTo>
                  <a:pt x="339789" y="1204975"/>
                </a:lnTo>
                <a:lnTo>
                  <a:pt x="380854" y="1224100"/>
                </a:lnTo>
                <a:lnTo>
                  <a:pt x="423457" y="1240065"/>
                </a:lnTo>
                <a:lnTo>
                  <a:pt x="467463" y="1252727"/>
                </a:lnTo>
                <a:lnTo>
                  <a:pt x="512737" y="1261947"/>
                </a:lnTo>
                <a:lnTo>
                  <a:pt x="559145" y="1267582"/>
                </a:lnTo>
                <a:lnTo>
                  <a:pt x="606551" y="1269492"/>
                </a:lnTo>
                <a:lnTo>
                  <a:pt x="653958" y="1267582"/>
                </a:lnTo>
                <a:lnTo>
                  <a:pt x="700366" y="1261947"/>
                </a:lnTo>
                <a:lnTo>
                  <a:pt x="745640" y="1252727"/>
                </a:lnTo>
                <a:lnTo>
                  <a:pt x="789646" y="1240065"/>
                </a:lnTo>
                <a:lnTo>
                  <a:pt x="832249" y="1224100"/>
                </a:lnTo>
                <a:lnTo>
                  <a:pt x="873314" y="1204975"/>
                </a:lnTo>
                <a:lnTo>
                  <a:pt x="912706" y="1182830"/>
                </a:lnTo>
                <a:lnTo>
                  <a:pt x="950291" y="1157806"/>
                </a:lnTo>
                <a:lnTo>
                  <a:pt x="985934" y="1130044"/>
                </a:lnTo>
                <a:lnTo>
                  <a:pt x="1019500" y="1099686"/>
                </a:lnTo>
                <a:lnTo>
                  <a:pt x="1050855" y="1066873"/>
                </a:lnTo>
                <a:lnTo>
                  <a:pt x="1079862" y="1031746"/>
                </a:lnTo>
                <a:lnTo>
                  <a:pt x="1106389" y="994445"/>
                </a:lnTo>
                <a:lnTo>
                  <a:pt x="1130299" y="955113"/>
                </a:lnTo>
                <a:lnTo>
                  <a:pt x="1151459" y="913890"/>
                </a:lnTo>
                <a:lnTo>
                  <a:pt x="1169733" y="870917"/>
                </a:lnTo>
                <a:lnTo>
                  <a:pt x="1184987" y="826335"/>
                </a:lnTo>
                <a:lnTo>
                  <a:pt x="1197086" y="780286"/>
                </a:lnTo>
                <a:lnTo>
                  <a:pt x="1205895" y="732911"/>
                </a:lnTo>
                <a:lnTo>
                  <a:pt x="1211279" y="684350"/>
                </a:lnTo>
                <a:lnTo>
                  <a:pt x="1213103" y="634746"/>
                </a:lnTo>
                <a:lnTo>
                  <a:pt x="1211279" y="585146"/>
                </a:lnTo>
                <a:lnTo>
                  <a:pt x="1205895" y="536589"/>
                </a:lnTo>
                <a:lnTo>
                  <a:pt x="1197086" y="489217"/>
                </a:lnTo>
                <a:lnTo>
                  <a:pt x="1184987" y="443170"/>
                </a:lnTo>
                <a:lnTo>
                  <a:pt x="1169733" y="398590"/>
                </a:lnTo>
                <a:lnTo>
                  <a:pt x="1151459" y="355618"/>
                </a:lnTo>
                <a:lnTo>
                  <a:pt x="1130299" y="314395"/>
                </a:lnTo>
                <a:lnTo>
                  <a:pt x="1106389" y="275062"/>
                </a:lnTo>
                <a:lnTo>
                  <a:pt x="1079862" y="237761"/>
                </a:lnTo>
                <a:lnTo>
                  <a:pt x="1050855" y="202633"/>
                </a:lnTo>
                <a:lnTo>
                  <a:pt x="1019500" y="169818"/>
                </a:lnTo>
                <a:lnTo>
                  <a:pt x="985934" y="139459"/>
                </a:lnTo>
                <a:lnTo>
                  <a:pt x="950291" y="111696"/>
                </a:lnTo>
                <a:lnTo>
                  <a:pt x="912706" y="86670"/>
                </a:lnTo>
                <a:lnTo>
                  <a:pt x="873314" y="64523"/>
                </a:lnTo>
                <a:lnTo>
                  <a:pt x="832249" y="45396"/>
                </a:lnTo>
                <a:lnTo>
                  <a:pt x="789646" y="29430"/>
                </a:lnTo>
                <a:lnTo>
                  <a:pt x="745640" y="16766"/>
                </a:lnTo>
                <a:lnTo>
                  <a:pt x="700366" y="7545"/>
                </a:lnTo>
                <a:lnTo>
                  <a:pt x="653958" y="1909"/>
                </a:lnTo>
                <a:lnTo>
                  <a:pt x="606551" y="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835212" y="5152135"/>
            <a:ext cx="838676" cy="10361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55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2007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55"/>
              </a:lnSpc>
            </a:pPr>
            <a:r>
              <a:rPr sz="1400" b="1" dirty="0">
                <a:latin typeface="Calibri"/>
                <a:cs typeface="Calibri"/>
              </a:rPr>
              <a:t>UU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17/2007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200" b="1" spc="-10" dirty="0">
                <a:latin typeface="Calibri"/>
                <a:cs typeface="Calibri"/>
              </a:rPr>
              <a:t>RPJPN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2005-</a:t>
            </a:r>
            <a:r>
              <a:rPr sz="1200" b="1" spc="-20" dirty="0">
                <a:latin typeface="Calibri"/>
                <a:cs typeface="Calibri"/>
              </a:rPr>
              <a:t>2025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27995" y="1988948"/>
            <a:ext cx="316706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2010</a:t>
            </a:r>
            <a:endParaRPr sz="1400">
              <a:latin typeface="Arial"/>
              <a:cs typeface="Arial"/>
            </a:endParaRPr>
          </a:p>
          <a:p>
            <a:pPr marL="18415">
              <a:lnSpc>
                <a:spcPct val="100000"/>
              </a:lnSpc>
            </a:pPr>
            <a:r>
              <a:rPr sz="1400" b="1" spc="-25" dirty="0">
                <a:latin typeface="Arial"/>
                <a:cs typeface="Arial"/>
              </a:rPr>
              <a:t>GBS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22825" y="3627120"/>
            <a:ext cx="986790" cy="1270000"/>
          </a:xfrm>
          <a:custGeom>
            <a:avLst/>
            <a:gdLst/>
            <a:ahLst/>
            <a:cxnLst/>
            <a:rect l="l" t="t" r="r" b="b"/>
            <a:pathLst>
              <a:path w="1315720" h="1270000">
                <a:moveTo>
                  <a:pt x="657606" y="0"/>
                </a:moveTo>
                <a:lnTo>
                  <a:pt x="608523" y="1741"/>
                </a:lnTo>
                <a:lnTo>
                  <a:pt x="560422" y="6883"/>
                </a:lnTo>
                <a:lnTo>
                  <a:pt x="513427" y="15302"/>
                </a:lnTo>
                <a:lnTo>
                  <a:pt x="467668" y="26877"/>
                </a:lnTo>
                <a:lnTo>
                  <a:pt x="423270" y="41484"/>
                </a:lnTo>
                <a:lnTo>
                  <a:pt x="380361" y="59001"/>
                </a:lnTo>
                <a:lnTo>
                  <a:pt x="339067" y="79304"/>
                </a:lnTo>
                <a:lnTo>
                  <a:pt x="299517" y="102271"/>
                </a:lnTo>
                <a:lnTo>
                  <a:pt x="261837" y="127779"/>
                </a:lnTo>
                <a:lnTo>
                  <a:pt x="226154" y="155706"/>
                </a:lnTo>
                <a:lnTo>
                  <a:pt x="192595" y="185927"/>
                </a:lnTo>
                <a:lnTo>
                  <a:pt x="161288" y="218322"/>
                </a:lnTo>
                <a:lnTo>
                  <a:pt x="132359" y="252766"/>
                </a:lnTo>
                <a:lnTo>
                  <a:pt x="105935" y="289138"/>
                </a:lnTo>
                <a:lnTo>
                  <a:pt x="82145" y="327313"/>
                </a:lnTo>
                <a:lnTo>
                  <a:pt x="61114" y="367170"/>
                </a:lnTo>
                <a:lnTo>
                  <a:pt x="42969" y="408586"/>
                </a:lnTo>
                <a:lnTo>
                  <a:pt x="27839" y="451437"/>
                </a:lnTo>
                <a:lnTo>
                  <a:pt x="15850" y="495602"/>
                </a:lnTo>
                <a:lnTo>
                  <a:pt x="7129" y="540957"/>
                </a:lnTo>
                <a:lnTo>
                  <a:pt x="1803" y="587379"/>
                </a:lnTo>
                <a:lnTo>
                  <a:pt x="0" y="634745"/>
                </a:lnTo>
                <a:lnTo>
                  <a:pt x="1803" y="682112"/>
                </a:lnTo>
                <a:lnTo>
                  <a:pt x="7129" y="728534"/>
                </a:lnTo>
                <a:lnTo>
                  <a:pt x="15850" y="773889"/>
                </a:lnTo>
                <a:lnTo>
                  <a:pt x="27839" y="818054"/>
                </a:lnTo>
                <a:lnTo>
                  <a:pt x="42969" y="860905"/>
                </a:lnTo>
                <a:lnTo>
                  <a:pt x="61114" y="902321"/>
                </a:lnTo>
                <a:lnTo>
                  <a:pt x="82145" y="942178"/>
                </a:lnTo>
                <a:lnTo>
                  <a:pt x="105935" y="980353"/>
                </a:lnTo>
                <a:lnTo>
                  <a:pt x="132359" y="1016725"/>
                </a:lnTo>
                <a:lnTo>
                  <a:pt x="161288" y="1051169"/>
                </a:lnTo>
                <a:lnTo>
                  <a:pt x="192595" y="1083564"/>
                </a:lnTo>
                <a:lnTo>
                  <a:pt x="226154" y="1113785"/>
                </a:lnTo>
                <a:lnTo>
                  <a:pt x="261837" y="1141712"/>
                </a:lnTo>
                <a:lnTo>
                  <a:pt x="299517" y="1167220"/>
                </a:lnTo>
                <a:lnTo>
                  <a:pt x="339067" y="1190187"/>
                </a:lnTo>
                <a:lnTo>
                  <a:pt x="380361" y="1210490"/>
                </a:lnTo>
                <a:lnTo>
                  <a:pt x="423270" y="1228007"/>
                </a:lnTo>
                <a:lnTo>
                  <a:pt x="467668" y="1242614"/>
                </a:lnTo>
                <a:lnTo>
                  <a:pt x="513427" y="1254189"/>
                </a:lnTo>
                <a:lnTo>
                  <a:pt x="560422" y="1262608"/>
                </a:lnTo>
                <a:lnTo>
                  <a:pt x="608523" y="1267750"/>
                </a:lnTo>
                <a:lnTo>
                  <a:pt x="657606" y="1269491"/>
                </a:lnTo>
                <a:lnTo>
                  <a:pt x="706688" y="1267750"/>
                </a:lnTo>
                <a:lnTo>
                  <a:pt x="754789" y="1262608"/>
                </a:lnTo>
                <a:lnTo>
                  <a:pt x="801784" y="1254189"/>
                </a:lnTo>
                <a:lnTo>
                  <a:pt x="847543" y="1242614"/>
                </a:lnTo>
                <a:lnTo>
                  <a:pt x="891941" y="1228007"/>
                </a:lnTo>
                <a:lnTo>
                  <a:pt x="934850" y="1210490"/>
                </a:lnTo>
                <a:lnTo>
                  <a:pt x="976144" y="1190187"/>
                </a:lnTo>
                <a:lnTo>
                  <a:pt x="1015694" y="1167220"/>
                </a:lnTo>
                <a:lnTo>
                  <a:pt x="1053374" y="1141712"/>
                </a:lnTo>
                <a:lnTo>
                  <a:pt x="1089057" y="1113785"/>
                </a:lnTo>
                <a:lnTo>
                  <a:pt x="1122616" y="1083564"/>
                </a:lnTo>
                <a:lnTo>
                  <a:pt x="1153923" y="1051169"/>
                </a:lnTo>
                <a:lnTo>
                  <a:pt x="1182852" y="1016725"/>
                </a:lnTo>
                <a:lnTo>
                  <a:pt x="1209276" y="980353"/>
                </a:lnTo>
                <a:lnTo>
                  <a:pt x="1233066" y="942178"/>
                </a:lnTo>
                <a:lnTo>
                  <a:pt x="1254097" y="902321"/>
                </a:lnTo>
                <a:lnTo>
                  <a:pt x="1272242" y="860905"/>
                </a:lnTo>
                <a:lnTo>
                  <a:pt x="1287372" y="818054"/>
                </a:lnTo>
                <a:lnTo>
                  <a:pt x="1299361" y="773889"/>
                </a:lnTo>
                <a:lnTo>
                  <a:pt x="1308082" y="728534"/>
                </a:lnTo>
                <a:lnTo>
                  <a:pt x="1313408" y="682112"/>
                </a:lnTo>
                <a:lnTo>
                  <a:pt x="1315212" y="634745"/>
                </a:lnTo>
                <a:lnTo>
                  <a:pt x="1313408" y="587379"/>
                </a:lnTo>
                <a:lnTo>
                  <a:pt x="1308082" y="540957"/>
                </a:lnTo>
                <a:lnTo>
                  <a:pt x="1299361" y="495602"/>
                </a:lnTo>
                <a:lnTo>
                  <a:pt x="1287372" y="451437"/>
                </a:lnTo>
                <a:lnTo>
                  <a:pt x="1272242" y="408586"/>
                </a:lnTo>
                <a:lnTo>
                  <a:pt x="1254097" y="367170"/>
                </a:lnTo>
                <a:lnTo>
                  <a:pt x="1233066" y="327313"/>
                </a:lnTo>
                <a:lnTo>
                  <a:pt x="1209276" y="289138"/>
                </a:lnTo>
                <a:lnTo>
                  <a:pt x="1182852" y="252766"/>
                </a:lnTo>
                <a:lnTo>
                  <a:pt x="1153923" y="218322"/>
                </a:lnTo>
                <a:lnTo>
                  <a:pt x="1122616" y="185927"/>
                </a:lnTo>
                <a:lnTo>
                  <a:pt x="1089057" y="155706"/>
                </a:lnTo>
                <a:lnTo>
                  <a:pt x="1053374" y="127779"/>
                </a:lnTo>
                <a:lnTo>
                  <a:pt x="1015694" y="102271"/>
                </a:lnTo>
                <a:lnTo>
                  <a:pt x="976144" y="79304"/>
                </a:lnTo>
                <a:lnTo>
                  <a:pt x="934850" y="59001"/>
                </a:lnTo>
                <a:lnTo>
                  <a:pt x="891941" y="41484"/>
                </a:lnTo>
                <a:lnTo>
                  <a:pt x="847543" y="26877"/>
                </a:lnTo>
                <a:lnTo>
                  <a:pt x="801784" y="15302"/>
                </a:lnTo>
                <a:lnTo>
                  <a:pt x="754789" y="6883"/>
                </a:lnTo>
                <a:lnTo>
                  <a:pt x="706688" y="1741"/>
                </a:lnTo>
                <a:lnTo>
                  <a:pt x="65760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386644" y="3788155"/>
            <a:ext cx="878681" cy="10361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55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2010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55"/>
              </a:lnSpc>
            </a:pP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Perpres</a:t>
            </a:r>
            <a:r>
              <a:rPr sz="1400" b="1" spc="-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5/2010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RPJMN</a:t>
            </a:r>
            <a:r>
              <a:rPr sz="1200" b="1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2010-</a:t>
            </a:r>
            <a:r>
              <a:rPr sz="1200" b="1" spc="-20" dirty="0">
                <a:solidFill>
                  <a:srgbClr val="404040"/>
                </a:solidFill>
                <a:latin typeface="Calibri"/>
                <a:cs typeface="Calibri"/>
              </a:rPr>
              <a:t>2014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34915" y="4925567"/>
            <a:ext cx="910114" cy="1270000"/>
          </a:xfrm>
          <a:custGeom>
            <a:avLst/>
            <a:gdLst/>
            <a:ahLst/>
            <a:cxnLst/>
            <a:rect l="l" t="t" r="r" b="b"/>
            <a:pathLst>
              <a:path w="1213484" h="1270000">
                <a:moveTo>
                  <a:pt x="606551" y="0"/>
                </a:moveTo>
                <a:lnTo>
                  <a:pt x="559145" y="1909"/>
                </a:lnTo>
                <a:lnTo>
                  <a:pt x="512737" y="7545"/>
                </a:lnTo>
                <a:lnTo>
                  <a:pt x="467463" y="16766"/>
                </a:lnTo>
                <a:lnTo>
                  <a:pt x="423457" y="29430"/>
                </a:lnTo>
                <a:lnTo>
                  <a:pt x="380854" y="45396"/>
                </a:lnTo>
                <a:lnTo>
                  <a:pt x="339789" y="64523"/>
                </a:lnTo>
                <a:lnTo>
                  <a:pt x="300397" y="86670"/>
                </a:lnTo>
                <a:lnTo>
                  <a:pt x="262812" y="111696"/>
                </a:lnTo>
                <a:lnTo>
                  <a:pt x="227169" y="139459"/>
                </a:lnTo>
                <a:lnTo>
                  <a:pt x="193603" y="169818"/>
                </a:lnTo>
                <a:lnTo>
                  <a:pt x="162248" y="202633"/>
                </a:lnTo>
                <a:lnTo>
                  <a:pt x="133241" y="237761"/>
                </a:lnTo>
                <a:lnTo>
                  <a:pt x="106714" y="275062"/>
                </a:lnTo>
                <a:lnTo>
                  <a:pt x="82803" y="314395"/>
                </a:lnTo>
                <a:lnTo>
                  <a:pt x="61644" y="355618"/>
                </a:lnTo>
                <a:lnTo>
                  <a:pt x="43370" y="398590"/>
                </a:lnTo>
                <a:lnTo>
                  <a:pt x="28116" y="443170"/>
                </a:lnTo>
                <a:lnTo>
                  <a:pt x="16017" y="489217"/>
                </a:lnTo>
                <a:lnTo>
                  <a:pt x="7208" y="536589"/>
                </a:lnTo>
                <a:lnTo>
                  <a:pt x="1824" y="585146"/>
                </a:lnTo>
                <a:lnTo>
                  <a:pt x="0" y="634745"/>
                </a:lnTo>
                <a:lnTo>
                  <a:pt x="1824" y="684350"/>
                </a:lnTo>
                <a:lnTo>
                  <a:pt x="7208" y="732911"/>
                </a:lnTo>
                <a:lnTo>
                  <a:pt x="16017" y="780286"/>
                </a:lnTo>
                <a:lnTo>
                  <a:pt x="28116" y="826335"/>
                </a:lnTo>
                <a:lnTo>
                  <a:pt x="43370" y="870917"/>
                </a:lnTo>
                <a:lnTo>
                  <a:pt x="61644" y="913890"/>
                </a:lnTo>
                <a:lnTo>
                  <a:pt x="82804" y="955113"/>
                </a:lnTo>
                <a:lnTo>
                  <a:pt x="106714" y="994445"/>
                </a:lnTo>
                <a:lnTo>
                  <a:pt x="133241" y="1031746"/>
                </a:lnTo>
                <a:lnTo>
                  <a:pt x="162248" y="1066873"/>
                </a:lnTo>
                <a:lnTo>
                  <a:pt x="193603" y="1099686"/>
                </a:lnTo>
                <a:lnTo>
                  <a:pt x="227169" y="1130044"/>
                </a:lnTo>
                <a:lnTo>
                  <a:pt x="262812" y="1157806"/>
                </a:lnTo>
                <a:lnTo>
                  <a:pt x="300397" y="1182830"/>
                </a:lnTo>
                <a:lnTo>
                  <a:pt x="339789" y="1204975"/>
                </a:lnTo>
                <a:lnTo>
                  <a:pt x="380854" y="1224100"/>
                </a:lnTo>
                <a:lnTo>
                  <a:pt x="423457" y="1240065"/>
                </a:lnTo>
                <a:lnTo>
                  <a:pt x="467463" y="1252727"/>
                </a:lnTo>
                <a:lnTo>
                  <a:pt x="512737" y="1261947"/>
                </a:lnTo>
                <a:lnTo>
                  <a:pt x="559145" y="1267582"/>
                </a:lnTo>
                <a:lnTo>
                  <a:pt x="606551" y="1269491"/>
                </a:lnTo>
                <a:lnTo>
                  <a:pt x="653958" y="1267582"/>
                </a:lnTo>
                <a:lnTo>
                  <a:pt x="700366" y="1261947"/>
                </a:lnTo>
                <a:lnTo>
                  <a:pt x="745640" y="1252727"/>
                </a:lnTo>
                <a:lnTo>
                  <a:pt x="789646" y="1240065"/>
                </a:lnTo>
                <a:lnTo>
                  <a:pt x="832249" y="1224100"/>
                </a:lnTo>
                <a:lnTo>
                  <a:pt x="873314" y="1204975"/>
                </a:lnTo>
                <a:lnTo>
                  <a:pt x="912706" y="1182830"/>
                </a:lnTo>
                <a:lnTo>
                  <a:pt x="950291" y="1157806"/>
                </a:lnTo>
                <a:lnTo>
                  <a:pt x="985934" y="1130044"/>
                </a:lnTo>
                <a:lnTo>
                  <a:pt x="1019500" y="1099686"/>
                </a:lnTo>
                <a:lnTo>
                  <a:pt x="1050855" y="1066873"/>
                </a:lnTo>
                <a:lnTo>
                  <a:pt x="1079862" y="1031746"/>
                </a:lnTo>
                <a:lnTo>
                  <a:pt x="1106389" y="994445"/>
                </a:lnTo>
                <a:lnTo>
                  <a:pt x="1130300" y="955113"/>
                </a:lnTo>
                <a:lnTo>
                  <a:pt x="1151459" y="913890"/>
                </a:lnTo>
                <a:lnTo>
                  <a:pt x="1169733" y="870917"/>
                </a:lnTo>
                <a:lnTo>
                  <a:pt x="1184987" y="826335"/>
                </a:lnTo>
                <a:lnTo>
                  <a:pt x="1197086" y="780286"/>
                </a:lnTo>
                <a:lnTo>
                  <a:pt x="1205895" y="732911"/>
                </a:lnTo>
                <a:lnTo>
                  <a:pt x="1211279" y="684350"/>
                </a:lnTo>
                <a:lnTo>
                  <a:pt x="1213103" y="634745"/>
                </a:lnTo>
                <a:lnTo>
                  <a:pt x="1211279" y="585146"/>
                </a:lnTo>
                <a:lnTo>
                  <a:pt x="1205895" y="536589"/>
                </a:lnTo>
                <a:lnTo>
                  <a:pt x="1197086" y="489217"/>
                </a:lnTo>
                <a:lnTo>
                  <a:pt x="1184987" y="443170"/>
                </a:lnTo>
                <a:lnTo>
                  <a:pt x="1169733" y="398590"/>
                </a:lnTo>
                <a:lnTo>
                  <a:pt x="1151459" y="355618"/>
                </a:lnTo>
                <a:lnTo>
                  <a:pt x="1130299" y="314395"/>
                </a:lnTo>
                <a:lnTo>
                  <a:pt x="1106389" y="275062"/>
                </a:lnTo>
                <a:lnTo>
                  <a:pt x="1079862" y="237761"/>
                </a:lnTo>
                <a:lnTo>
                  <a:pt x="1050855" y="202633"/>
                </a:lnTo>
                <a:lnTo>
                  <a:pt x="1019500" y="169818"/>
                </a:lnTo>
                <a:lnTo>
                  <a:pt x="985934" y="139459"/>
                </a:lnTo>
                <a:lnTo>
                  <a:pt x="950291" y="111696"/>
                </a:lnTo>
                <a:lnTo>
                  <a:pt x="912706" y="86670"/>
                </a:lnTo>
                <a:lnTo>
                  <a:pt x="873314" y="64523"/>
                </a:lnTo>
                <a:lnTo>
                  <a:pt x="832249" y="45396"/>
                </a:lnTo>
                <a:lnTo>
                  <a:pt x="789646" y="29430"/>
                </a:lnTo>
                <a:lnTo>
                  <a:pt x="745640" y="16766"/>
                </a:lnTo>
                <a:lnTo>
                  <a:pt x="700366" y="7545"/>
                </a:lnTo>
                <a:lnTo>
                  <a:pt x="653958" y="1909"/>
                </a:lnTo>
                <a:lnTo>
                  <a:pt x="606551" y="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074063" y="5131689"/>
            <a:ext cx="879158" cy="10361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55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55"/>
              </a:lnSpc>
            </a:pP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Perpres</a:t>
            </a:r>
            <a:r>
              <a:rPr sz="1400" b="1" spc="-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2/2015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RPJMN</a:t>
            </a:r>
            <a:r>
              <a:rPr sz="12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2015-</a:t>
            </a:r>
            <a:r>
              <a:rPr sz="1200" b="1" spc="-20" dirty="0">
                <a:solidFill>
                  <a:srgbClr val="404040"/>
                </a:solidFill>
                <a:latin typeface="Calibri"/>
                <a:cs typeface="Calibri"/>
              </a:rPr>
              <a:t>2019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76908" y="1922526"/>
            <a:ext cx="1036796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Perpres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59/2017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-20" dirty="0">
                <a:latin typeface="Arial"/>
                <a:cs typeface="Arial"/>
              </a:rPr>
              <a:t>SDGs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009894" y="3622547"/>
            <a:ext cx="967264" cy="1270000"/>
          </a:xfrm>
          <a:custGeom>
            <a:avLst/>
            <a:gdLst/>
            <a:ahLst/>
            <a:cxnLst/>
            <a:rect l="l" t="t" r="r" b="b"/>
            <a:pathLst>
              <a:path w="1289684" h="1270000">
                <a:moveTo>
                  <a:pt x="644651" y="0"/>
                </a:moveTo>
                <a:lnTo>
                  <a:pt x="596547" y="1741"/>
                </a:lnTo>
                <a:lnTo>
                  <a:pt x="549401" y="6883"/>
                </a:lnTo>
                <a:lnTo>
                  <a:pt x="503339" y="15302"/>
                </a:lnTo>
                <a:lnTo>
                  <a:pt x="458486" y="26877"/>
                </a:lnTo>
                <a:lnTo>
                  <a:pt x="414966" y="41484"/>
                </a:lnTo>
                <a:lnTo>
                  <a:pt x="372904" y="59001"/>
                </a:lnTo>
                <a:lnTo>
                  <a:pt x="332425" y="79304"/>
                </a:lnTo>
                <a:lnTo>
                  <a:pt x="293654" y="102271"/>
                </a:lnTo>
                <a:lnTo>
                  <a:pt x="256715" y="127779"/>
                </a:lnTo>
                <a:lnTo>
                  <a:pt x="221733" y="155706"/>
                </a:lnTo>
                <a:lnTo>
                  <a:pt x="188833" y="185927"/>
                </a:lnTo>
                <a:lnTo>
                  <a:pt x="158139" y="218322"/>
                </a:lnTo>
                <a:lnTo>
                  <a:pt x="129776" y="252766"/>
                </a:lnTo>
                <a:lnTo>
                  <a:pt x="103870" y="289138"/>
                </a:lnTo>
                <a:lnTo>
                  <a:pt x="80544" y="327313"/>
                </a:lnTo>
                <a:lnTo>
                  <a:pt x="59923" y="367170"/>
                </a:lnTo>
                <a:lnTo>
                  <a:pt x="42133" y="408586"/>
                </a:lnTo>
                <a:lnTo>
                  <a:pt x="27298" y="451437"/>
                </a:lnTo>
                <a:lnTo>
                  <a:pt x="15542" y="495602"/>
                </a:lnTo>
                <a:lnTo>
                  <a:pt x="6990" y="540957"/>
                </a:lnTo>
                <a:lnTo>
                  <a:pt x="1768" y="587379"/>
                </a:lnTo>
                <a:lnTo>
                  <a:pt x="0" y="634745"/>
                </a:lnTo>
                <a:lnTo>
                  <a:pt x="1768" y="682112"/>
                </a:lnTo>
                <a:lnTo>
                  <a:pt x="6990" y="728534"/>
                </a:lnTo>
                <a:lnTo>
                  <a:pt x="15542" y="773889"/>
                </a:lnTo>
                <a:lnTo>
                  <a:pt x="27298" y="818054"/>
                </a:lnTo>
                <a:lnTo>
                  <a:pt x="42133" y="860905"/>
                </a:lnTo>
                <a:lnTo>
                  <a:pt x="59923" y="902321"/>
                </a:lnTo>
                <a:lnTo>
                  <a:pt x="80544" y="942178"/>
                </a:lnTo>
                <a:lnTo>
                  <a:pt x="103870" y="980353"/>
                </a:lnTo>
                <a:lnTo>
                  <a:pt x="129776" y="1016725"/>
                </a:lnTo>
                <a:lnTo>
                  <a:pt x="158139" y="1051169"/>
                </a:lnTo>
                <a:lnTo>
                  <a:pt x="188833" y="1083564"/>
                </a:lnTo>
                <a:lnTo>
                  <a:pt x="221733" y="1113785"/>
                </a:lnTo>
                <a:lnTo>
                  <a:pt x="256715" y="1141712"/>
                </a:lnTo>
                <a:lnTo>
                  <a:pt x="293654" y="1167220"/>
                </a:lnTo>
                <a:lnTo>
                  <a:pt x="332425" y="1190187"/>
                </a:lnTo>
                <a:lnTo>
                  <a:pt x="372904" y="1210490"/>
                </a:lnTo>
                <a:lnTo>
                  <a:pt x="414966" y="1228007"/>
                </a:lnTo>
                <a:lnTo>
                  <a:pt x="458486" y="1242614"/>
                </a:lnTo>
                <a:lnTo>
                  <a:pt x="503339" y="1254189"/>
                </a:lnTo>
                <a:lnTo>
                  <a:pt x="549401" y="1262608"/>
                </a:lnTo>
                <a:lnTo>
                  <a:pt x="596547" y="1267750"/>
                </a:lnTo>
                <a:lnTo>
                  <a:pt x="644651" y="1269491"/>
                </a:lnTo>
                <a:lnTo>
                  <a:pt x="692756" y="1267750"/>
                </a:lnTo>
                <a:lnTo>
                  <a:pt x="739902" y="1262608"/>
                </a:lnTo>
                <a:lnTo>
                  <a:pt x="785964" y="1254189"/>
                </a:lnTo>
                <a:lnTo>
                  <a:pt x="830817" y="1242614"/>
                </a:lnTo>
                <a:lnTo>
                  <a:pt x="874337" y="1228007"/>
                </a:lnTo>
                <a:lnTo>
                  <a:pt x="916399" y="1210490"/>
                </a:lnTo>
                <a:lnTo>
                  <a:pt x="956878" y="1190187"/>
                </a:lnTo>
                <a:lnTo>
                  <a:pt x="995649" y="1167220"/>
                </a:lnTo>
                <a:lnTo>
                  <a:pt x="1032588" y="1141712"/>
                </a:lnTo>
                <a:lnTo>
                  <a:pt x="1067570" y="1113785"/>
                </a:lnTo>
                <a:lnTo>
                  <a:pt x="1100470" y="1083564"/>
                </a:lnTo>
                <a:lnTo>
                  <a:pt x="1131164" y="1051169"/>
                </a:lnTo>
                <a:lnTo>
                  <a:pt x="1159527" y="1016725"/>
                </a:lnTo>
                <a:lnTo>
                  <a:pt x="1185433" y="980353"/>
                </a:lnTo>
                <a:lnTo>
                  <a:pt x="1208759" y="942178"/>
                </a:lnTo>
                <a:lnTo>
                  <a:pt x="1229380" y="902321"/>
                </a:lnTo>
                <a:lnTo>
                  <a:pt x="1247170" y="860905"/>
                </a:lnTo>
                <a:lnTo>
                  <a:pt x="1262005" y="818054"/>
                </a:lnTo>
                <a:lnTo>
                  <a:pt x="1273761" y="773889"/>
                </a:lnTo>
                <a:lnTo>
                  <a:pt x="1282313" y="728534"/>
                </a:lnTo>
                <a:lnTo>
                  <a:pt x="1287535" y="682112"/>
                </a:lnTo>
                <a:lnTo>
                  <a:pt x="1289303" y="634745"/>
                </a:lnTo>
                <a:lnTo>
                  <a:pt x="1287535" y="587379"/>
                </a:lnTo>
                <a:lnTo>
                  <a:pt x="1282313" y="540957"/>
                </a:lnTo>
                <a:lnTo>
                  <a:pt x="1273761" y="495602"/>
                </a:lnTo>
                <a:lnTo>
                  <a:pt x="1262005" y="451437"/>
                </a:lnTo>
                <a:lnTo>
                  <a:pt x="1247170" y="408586"/>
                </a:lnTo>
                <a:lnTo>
                  <a:pt x="1229380" y="367170"/>
                </a:lnTo>
                <a:lnTo>
                  <a:pt x="1208759" y="327313"/>
                </a:lnTo>
                <a:lnTo>
                  <a:pt x="1185433" y="289138"/>
                </a:lnTo>
                <a:lnTo>
                  <a:pt x="1159527" y="252766"/>
                </a:lnTo>
                <a:lnTo>
                  <a:pt x="1131164" y="218322"/>
                </a:lnTo>
                <a:lnTo>
                  <a:pt x="1100470" y="185927"/>
                </a:lnTo>
                <a:lnTo>
                  <a:pt x="1067570" y="155706"/>
                </a:lnTo>
                <a:lnTo>
                  <a:pt x="1032588" y="127779"/>
                </a:lnTo>
                <a:lnTo>
                  <a:pt x="995649" y="102271"/>
                </a:lnTo>
                <a:lnTo>
                  <a:pt x="956878" y="79304"/>
                </a:lnTo>
                <a:lnTo>
                  <a:pt x="916399" y="59001"/>
                </a:lnTo>
                <a:lnTo>
                  <a:pt x="874337" y="41484"/>
                </a:lnTo>
                <a:lnTo>
                  <a:pt x="830817" y="26877"/>
                </a:lnTo>
                <a:lnTo>
                  <a:pt x="785964" y="15302"/>
                </a:lnTo>
                <a:lnTo>
                  <a:pt x="739902" y="6883"/>
                </a:lnTo>
                <a:lnTo>
                  <a:pt x="692756" y="1741"/>
                </a:lnTo>
                <a:lnTo>
                  <a:pt x="64465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038087" y="3806697"/>
            <a:ext cx="932498" cy="10361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ts val="1655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2020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55"/>
              </a:lnSpc>
            </a:pP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Perpres</a:t>
            </a:r>
            <a:r>
              <a:rPr sz="1400" b="1" spc="-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18/2020</a:t>
            </a:r>
            <a:endParaRPr sz="14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20"/>
              </a:spcBef>
            </a:pP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RPJMN</a:t>
            </a:r>
            <a:r>
              <a:rPr sz="12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2020-</a:t>
            </a:r>
            <a:r>
              <a:rPr sz="1200" b="1" spc="-20" dirty="0">
                <a:solidFill>
                  <a:srgbClr val="404040"/>
                </a:solidFill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77617" y="1368679"/>
            <a:ext cx="1076801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2021-</a:t>
            </a:r>
            <a:r>
              <a:rPr sz="1400" b="1" spc="-20" dirty="0">
                <a:latin typeface="Arial"/>
                <a:cs typeface="Arial"/>
              </a:rPr>
              <a:t>2022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Revitalisasi</a:t>
            </a:r>
            <a:r>
              <a:rPr sz="14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FF0000"/>
                </a:solidFill>
                <a:latin typeface="Arial"/>
                <a:cs typeface="Arial"/>
              </a:rPr>
              <a:t>PUG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126605" y="1612391"/>
            <a:ext cx="986790" cy="1257300"/>
          </a:xfrm>
          <a:custGeom>
            <a:avLst/>
            <a:gdLst/>
            <a:ahLst/>
            <a:cxnLst/>
            <a:rect l="l" t="t" r="r" b="b"/>
            <a:pathLst>
              <a:path w="1315720" h="1257300">
                <a:moveTo>
                  <a:pt x="657605" y="0"/>
                </a:moveTo>
                <a:lnTo>
                  <a:pt x="608523" y="1724"/>
                </a:lnTo>
                <a:lnTo>
                  <a:pt x="560422" y="6815"/>
                </a:lnTo>
                <a:lnTo>
                  <a:pt x="513427" y="15152"/>
                </a:lnTo>
                <a:lnTo>
                  <a:pt x="467668" y="26614"/>
                </a:lnTo>
                <a:lnTo>
                  <a:pt x="423270" y="41078"/>
                </a:lnTo>
                <a:lnTo>
                  <a:pt x="380361" y="58424"/>
                </a:lnTo>
                <a:lnTo>
                  <a:pt x="339067" y="78529"/>
                </a:lnTo>
                <a:lnTo>
                  <a:pt x="299517" y="101273"/>
                </a:lnTo>
                <a:lnTo>
                  <a:pt x="261837" y="126533"/>
                </a:lnTo>
                <a:lnTo>
                  <a:pt x="226154" y="154189"/>
                </a:lnTo>
                <a:lnTo>
                  <a:pt x="192595" y="184118"/>
                </a:lnTo>
                <a:lnTo>
                  <a:pt x="161288" y="216199"/>
                </a:lnTo>
                <a:lnTo>
                  <a:pt x="132359" y="250311"/>
                </a:lnTo>
                <a:lnTo>
                  <a:pt x="105935" y="286332"/>
                </a:lnTo>
                <a:lnTo>
                  <a:pt x="82145" y="324141"/>
                </a:lnTo>
                <a:lnTo>
                  <a:pt x="61114" y="363616"/>
                </a:lnTo>
                <a:lnTo>
                  <a:pt x="42969" y="404636"/>
                </a:lnTo>
                <a:lnTo>
                  <a:pt x="27839" y="447078"/>
                </a:lnTo>
                <a:lnTo>
                  <a:pt x="15850" y="490822"/>
                </a:lnTo>
                <a:lnTo>
                  <a:pt x="7129" y="535747"/>
                </a:lnTo>
                <a:lnTo>
                  <a:pt x="1803" y="581730"/>
                </a:lnTo>
                <a:lnTo>
                  <a:pt x="0" y="628650"/>
                </a:lnTo>
                <a:lnTo>
                  <a:pt x="1803" y="675569"/>
                </a:lnTo>
                <a:lnTo>
                  <a:pt x="7129" y="721552"/>
                </a:lnTo>
                <a:lnTo>
                  <a:pt x="15850" y="766477"/>
                </a:lnTo>
                <a:lnTo>
                  <a:pt x="27839" y="810221"/>
                </a:lnTo>
                <a:lnTo>
                  <a:pt x="42969" y="852663"/>
                </a:lnTo>
                <a:lnTo>
                  <a:pt x="61114" y="893683"/>
                </a:lnTo>
                <a:lnTo>
                  <a:pt x="82145" y="933158"/>
                </a:lnTo>
                <a:lnTo>
                  <a:pt x="105935" y="970967"/>
                </a:lnTo>
                <a:lnTo>
                  <a:pt x="132359" y="1006988"/>
                </a:lnTo>
                <a:lnTo>
                  <a:pt x="161288" y="1041100"/>
                </a:lnTo>
                <a:lnTo>
                  <a:pt x="192595" y="1073181"/>
                </a:lnTo>
                <a:lnTo>
                  <a:pt x="226154" y="1103110"/>
                </a:lnTo>
                <a:lnTo>
                  <a:pt x="261837" y="1130766"/>
                </a:lnTo>
                <a:lnTo>
                  <a:pt x="299517" y="1156026"/>
                </a:lnTo>
                <a:lnTo>
                  <a:pt x="339067" y="1178770"/>
                </a:lnTo>
                <a:lnTo>
                  <a:pt x="380361" y="1198875"/>
                </a:lnTo>
                <a:lnTo>
                  <a:pt x="423270" y="1216221"/>
                </a:lnTo>
                <a:lnTo>
                  <a:pt x="467668" y="1230685"/>
                </a:lnTo>
                <a:lnTo>
                  <a:pt x="513427" y="1242147"/>
                </a:lnTo>
                <a:lnTo>
                  <a:pt x="560422" y="1250484"/>
                </a:lnTo>
                <a:lnTo>
                  <a:pt x="608523" y="1255575"/>
                </a:lnTo>
                <a:lnTo>
                  <a:pt x="657605" y="1257300"/>
                </a:lnTo>
                <a:lnTo>
                  <a:pt x="706688" y="1255575"/>
                </a:lnTo>
                <a:lnTo>
                  <a:pt x="754789" y="1250484"/>
                </a:lnTo>
                <a:lnTo>
                  <a:pt x="801784" y="1242147"/>
                </a:lnTo>
                <a:lnTo>
                  <a:pt x="847543" y="1230685"/>
                </a:lnTo>
                <a:lnTo>
                  <a:pt x="891941" y="1216221"/>
                </a:lnTo>
                <a:lnTo>
                  <a:pt x="934850" y="1198875"/>
                </a:lnTo>
                <a:lnTo>
                  <a:pt x="976144" y="1178770"/>
                </a:lnTo>
                <a:lnTo>
                  <a:pt x="1015694" y="1156026"/>
                </a:lnTo>
                <a:lnTo>
                  <a:pt x="1053374" y="1130766"/>
                </a:lnTo>
                <a:lnTo>
                  <a:pt x="1089057" y="1103110"/>
                </a:lnTo>
                <a:lnTo>
                  <a:pt x="1122616" y="1073181"/>
                </a:lnTo>
                <a:lnTo>
                  <a:pt x="1153923" y="1041100"/>
                </a:lnTo>
                <a:lnTo>
                  <a:pt x="1182852" y="1006988"/>
                </a:lnTo>
                <a:lnTo>
                  <a:pt x="1209276" y="970967"/>
                </a:lnTo>
                <a:lnTo>
                  <a:pt x="1233066" y="933158"/>
                </a:lnTo>
                <a:lnTo>
                  <a:pt x="1254097" y="893683"/>
                </a:lnTo>
                <a:lnTo>
                  <a:pt x="1272242" y="852663"/>
                </a:lnTo>
                <a:lnTo>
                  <a:pt x="1287372" y="810221"/>
                </a:lnTo>
                <a:lnTo>
                  <a:pt x="1299361" y="766477"/>
                </a:lnTo>
                <a:lnTo>
                  <a:pt x="1308082" y="721552"/>
                </a:lnTo>
                <a:lnTo>
                  <a:pt x="1313408" y="675569"/>
                </a:lnTo>
                <a:lnTo>
                  <a:pt x="1315211" y="628650"/>
                </a:lnTo>
                <a:lnTo>
                  <a:pt x="1313408" y="581730"/>
                </a:lnTo>
                <a:lnTo>
                  <a:pt x="1308082" y="535747"/>
                </a:lnTo>
                <a:lnTo>
                  <a:pt x="1299361" y="490822"/>
                </a:lnTo>
                <a:lnTo>
                  <a:pt x="1287372" y="447078"/>
                </a:lnTo>
                <a:lnTo>
                  <a:pt x="1272242" y="404636"/>
                </a:lnTo>
                <a:lnTo>
                  <a:pt x="1254097" y="363616"/>
                </a:lnTo>
                <a:lnTo>
                  <a:pt x="1233066" y="324141"/>
                </a:lnTo>
                <a:lnTo>
                  <a:pt x="1209276" y="286332"/>
                </a:lnTo>
                <a:lnTo>
                  <a:pt x="1182852" y="250311"/>
                </a:lnTo>
                <a:lnTo>
                  <a:pt x="1153923" y="216199"/>
                </a:lnTo>
                <a:lnTo>
                  <a:pt x="1122616" y="184118"/>
                </a:lnTo>
                <a:lnTo>
                  <a:pt x="1089057" y="154189"/>
                </a:lnTo>
                <a:lnTo>
                  <a:pt x="1053374" y="126533"/>
                </a:lnTo>
                <a:lnTo>
                  <a:pt x="1015694" y="101273"/>
                </a:lnTo>
                <a:lnTo>
                  <a:pt x="976144" y="78529"/>
                </a:lnTo>
                <a:lnTo>
                  <a:pt x="934850" y="58424"/>
                </a:lnTo>
                <a:lnTo>
                  <a:pt x="891941" y="41078"/>
                </a:lnTo>
                <a:lnTo>
                  <a:pt x="847543" y="26614"/>
                </a:lnTo>
                <a:lnTo>
                  <a:pt x="801784" y="15152"/>
                </a:lnTo>
                <a:lnTo>
                  <a:pt x="754789" y="6815"/>
                </a:lnTo>
                <a:lnTo>
                  <a:pt x="706688" y="1724"/>
                </a:lnTo>
                <a:lnTo>
                  <a:pt x="65760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264051" y="1869694"/>
            <a:ext cx="675799" cy="820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ts val="2865"/>
              </a:lnSpc>
              <a:spcBef>
                <a:spcPts val="100"/>
              </a:spcBef>
            </a:pP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2030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1664"/>
              </a:lnSpc>
            </a:pPr>
            <a:r>
              <a:rPr sz="1400" b="1" spc="-30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 SDGs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751826" y="70104"/>
            <a:ext cx="1364933" cy="1838325"/>
          </a:xfrm>
          <a:custGeom>
            <a:avLst/>
            <a:gdLst/>
            <a:ahLst/>
            <a:cxnLst/>
            <a:rect l="l" t="t" r="r" b="b"/>
            <a:pathLst>
              <a:path w="1819909" h="1838325">
                <a:moveTo>
                  <a:pt x="909827" y="0"/>
                </a:moveTo>
                <a:lnTo>
                  <a:pt x="861503" y="1273"/>
                </a:lnTo>
                <a:lnTo>
                  <a:pt x="813835" y="5053"/>
                </a:lnTo>
                <a:lnTo>
                  <a:pt x="766888" y="11274"/>
                </a:lnTo>
                <a:lnTo>
                  <a:pt x="720724" y="19874"/>
                </a:lnTo>
                <a:lnTo>
                  <a:pt x="675406" y="30789"/>
                </a:lnTo>
                <a:lnTo>
                  <a:pt x="630998" y="43956"/>
                </a:lnTo>
                <a:lnTo>
                  <a:pt x="587561" y="59310"/>
                </a:lnTo>
                <a:lnTo>
                  <a:pt x="545158" y="76788"/>
                </a:lnTo>
                <a:lnTo>
                  <a:pt x="503853" y="96327"/>
                </a:lnTo>
                <a:lnTo>
                  <a:pt x="463708" y="117864"/>
                </a:lnTo>
                <a:lnTo>
                  <a:pt x="424787" y="141334"/>
                </a:lnTo>
                <a:lnTo>
                  <a:pt x="387151" y="166674"/>
                </a:lnTo>
                <a:lnTo>
                  <a:pt x="350865" y="193821"/>
                </a:lnTo>
                <a:lnTo>
                  <a:pt x="315990" y="222712"/>
                </a:lnTo>
                <a:lnTo>
                  <a:pt x="282589" y="253281"/>
                </a:lnTo>
                <a:lnTo>
                  <a:pt x="250726" y="285467"/>
                </a:lnTo>
                <a:lnTo>
                  <a:pt x="220463" y="319205"/>
                </a:lnTo>
                <a:lnTo>
                  <a:pt x="191863" y="354432"/>
                </a:lnTo>
                <a:lnTo>
                  <a:pt x="164989" y="391085"/>
                </a:lnTo>
                <a:lnTo>
                  <a:pt x="139904" y="429099"/>
                </a:lnTo>
                <a:lnTo>
                  <a:pt x="116671" y="468412"/>
                </a:lnTo>
                <a:lnTo>
                  <a:pt x="95352" y="508960"/>
                </a:lnTo>
                <a:lnTo>
                  <a:pt x="76010" y="550679"/>
                </a:lnTo>
                <a:lnTo>
                  <a:pt x="58708" y="593505"/>
                </a:lnTo>
                <a:lnTo>
                  <a:pt x="43509" y="637376"/>
                </a:lnTo>
                <a:lnTo>
                  <a:pt x="30477" y="682228"/>
                </a:lnTo>
                <a:lnTo>
                  <a:pt x="19672" y="727996"/>
                </a:lnTo>
                <a:lnTo>
                  <a:pt x="11160" y="774619"/>
                </a:lnTo>
                <a:lnTo>
                  <a:pt x="5002" y="822031"/>
                </a:lnTo>
                <a:lnTo>
                  <a:pt x="1260" y="870170"/>
                </a:lnTo>
                <a:lnTo>
                  <a:pt x="0" y="918972"/>
                </a:lnTo>
                <a:lnTo>
                  <a:pt x="1260" y="967773"/>
                </a:lnTo>
                <a:lnTo>
                  <a:pt x="5002" y="1015912"/>
                </a:lnTo>
                <a:lnTo>
                  <a:pt x="11160" y="1063324"/>
                </a:lnTo>
                <a:lnTo>
                  <a:pt x="19672" y="1109947"/>
                </a:lnTo>
                <a:lnTo>
                  <a:pt x="30477" y="1155715"/>
                </a:lnTo>
                <a:lnTo>
                  <a:pt x="43509" y="1200567"/>
                </a:lnTo>
                <a:lnTo>
                  <a:pt x="58708" y="1244438"/>
                </a:lnTo>
                <a:lnTo>
                  <a:pt x="76010" y="1287264"/>
                </a:lnTo>
                <a:lnTo>
                  <a:pt x="95352" y="1328983"/>
                </a:lnTo>
                <a:lnTo>
                  <a:pt x="116671" y="1369531"/>
                </a:lnTo>
                <a:lnTo>
                  <a:pt x="139904" y="1408844"/>
                </a:lnTo>
                <a:lnTo>
                  <a:pt x="164989" y="1446858"/>
                </a:lnTo>
                <a:lnTo>
                  <a:pt x="191863" y="1483511"/>
                </a:lnTo>
                <a:lnTo>
                  <a:pt x="220463" y="1518738"/>
                </a:lnTo>
                <a:lnTo>
                  <a:pt x="250726" y="1552476"/>
                </a:lnTo>
                <a:lnTo>
                  <a:pt x="282589" y="1584662"/>
                </a:lnTo>
                <a:lnTo>
                  <a:pt x="315990" y="1615231"/>
                </a:lnTo>
                <a:lnTo>
                  <a:pt x="350865" y="1644122"/>
                </a:lnTo>
                <a:lnTo>
                  <a:pt x="387151" y="1671269"/>
                </a:lnTo>
                <a:lnTo>
                  <a:pt x="424787" y="1696609"/>
                </a:lnTo>
                <a:lnTo>
                  <a:pt x="463708" y="1720079"/>
                </a:lnTo>
                <a:lnTo>
                  <a:pt x="503853" y="1741616"/>
                </a:lnTo>
                <a:lnTo>
                  <a:pt x="545158" y="1761155"/>
                </a:lnTo>
                <a:lnTo>
                  <a:pt x="587561" y="1778633"/>
                </a:lnTo>
                <a:lnTo>
                  <a:pt x="630998" y="1793987"/>
                </a:lnTo>
                <a:lnTo>
                  <a:pt x="675406" y="1807154"/>
                </a:lnTo>
                <a:lnTo>
                  <a:pt x="720724" y="1818069"/>
                </a:lnTo>
                <a:lnTo>
                  <a:pt x="766888" y="1826669"/>
                </a:lnTo>
                <a:lnTo>
                  <a:pt x="813835" y="1832890"/>
                </a:lnTo>
                <a:lnTo>
                  <a:pt x="861503" y="1836670"/>
                </a:lnTo>
                <a:lnTo>
                  <a:pt x="909827" y="1837944"/>
                </a:lnTo>
                <a:lnTo>
                  <a:pt x="958152" y="1836670"/>
                </a:lnTo>
                <a:lnTo>
                  <a:pt x="1005820" y="1832890"/>
                </a:lnTo>
                <a:lnTo>
                  <a:pt x="1052767" y="1826669"/>
                </a:lnTo>
                <a:lnTo>
                  <a:pt x="1098931" y="1818069"/>
                </a:lnTo>
                <a:lnTo>
                  <a:pt x="1144249" y="1807154"/>
                </a:lnTo>
                <a:lnTo>
                  <a:pt x="1188657" y="1793987"/>
                </a:lnTo>
                <a:lnTo>
                  <a:pt x="1232094" y="1778633"/>
                </a:lnTo>
                <a:lnTo>
                  <a:pt x="1274497" y="1761155"/>
                </a:lnTo>
                <a:lnTo>
                  <a:pt x="1315802" y="1741616"/>
                </a:lnTo>
                <a:lnTo>
                  <a:pt x="1355947" y="1720079"/>
                </a:lnTo>
                <a:lnTo>
                  <a:pt x="1394868" y="1696609"/>
                </a:lnTo>
                <a:lnTo>
                  <a:pt x="1432504" y="1671269"/>
                </a:lnTo>
                <a:lnTo>
                  <a:pt x="1468790" y="1644122"/>
                </a:lnTo>
                <a:lnTo>
                  <a:pt x="1503665" y="1615231"/>
                </a:lnTo>
                <a:lnTo>
                  <a:pt x="1537066" y="1584662"/>
                </a:lnTo>
                <a:lnTo>
                  <a:pt x="1568929" y="1552476"/>
                </a:lnTo>
                <a:lnTo>
                  <a:pt x="1599192" y="1518738"/>
                </a:lnTo>
                <a:lnTo>
                  <a:pt x="1627792" y="1483511"/>
                </a:lnTo>
                <a:lnTo>
                  <a:pt x="1654666" y="1446858"/>
                </a:lnTo>
                <a:lnTo>
                  <a:pt x="1679751" y="1408844"/>
                </a:lnTo>
                <a:lnTo>
                  <a:pt x="1702984" y="1369531"/>
                </a:lnTo>
                <a:lnTo>
                  <a:pt x="1724303" y="1328983"/>
                </a:lnTo>
                <a:lnTo>
                  <a:pt x="1743645" y="1287264"/>
                </a:lnTo>
                <a:lnTo>
                  <a:pt x="1760947" y="1244438"/>
                </a:lnTo>
                <a:lnTo>
                  <a:pt x="1776146" y="1200567"/>
                </a:lnTo>
                <a:lnTo>
                  <a:pt x="1789178" y="1155715"/>
                </a:lnTo>
                <a:lnTo>
                  <a:pt x="1799983" y="1109947"/>
                </a:lnTo>
                <a:lnTo>
                  <a:pt x="1808495" y="1063324"/>
                </a:lnTo>
                <a:lnTo>
                  <a:pt x="1814653" y="1015912"/>
                </a:lnTo>
                <a:lnTo>
                  <a:pt x="1818395" y="967773"/>
                </a:lnTo>
                <a:lnTo>
                  <a:pt x="1819655" y="918972"/>
                </a:lnTo>
                <a:lnTo>
                  <a:pt x="1818395" y="870170"/>
                </a:lnTo>
                <a:lnTo>
                  <a:pt x="1814653" y="822031"/>
                </a:lnTo>
                <a:lnTo>
                  <a:pt x="1808495" y="774619"/>
                </a:lnTo>
                <a:lnTo>
                  <a:pt x="1799983" y="727996"/>
                </a:lnTo>
                <a:lnTo>
                  <a:pt x="1789178" y="682228"/>
                </a:lnTo>
                <a:lnTo>
                  <a:pt x="1776146" y="637376"/>
                </a:lnTo>
                <a:lnTo>
                  <a:pt x="1760947" y="593505"/>
                </a:lnTo>
                <a:lnTo>
                  <a:pt x="1743645" y="550679"/>
                </a:lnTo>
                <a:lnTo>
                  <a:pt x="1724303" y="508960"/>
                </a:lnTo>
                <a:lnTo>
                  <a:pt x="1702984" y="468412"/>
                </a:lnTo>
                <a:lnTo>
                  <a:pt x="1679751" y="429099"/>
                </a:lnTo>
                <a:lnTo>
                  <a:pt x="1654666" y="391085"/>
                </a:lnTo>
                <a:lnTo>
                  <a:pt x="1627792" y="354432"/>
                </a:lnTo>
                <a:lnTo>
                  <a:pt x="1599192" y="319205"/>
                </a:lnTo>
                <a:lnTo>
                  <a:pt x="1568929" y="285467"/>
                </a:lnTo>
                <a:lnTo>
                  <a:pt x="1537066" y="253281"/>
                </a:lnTo>
                <a:lnTo>
                  <a:pt x="1503665" y="222712"/>
                </a:lnTo>
                <a:lnTo>
                  <a:pt x="1468790" y="193821"/>
                </a:lnTo>
                <a:lnTo>
                  <a:pt x="1432504" y="166674"/>
                </a:lnTo>
                <a:lnTo>
                  <a:pt x="1394868" y="141334"/>
                </a:lnTo>
                <a:lnTo>
                  <a:pt x="1355947" y="117864"/>
                </a:lnTo>
                <a:lnTo>
                  <a:pt x="1315802" y="96327"/>
                </a:lnTo>
                <a:lnTo>
                  <a:pt x="1274497" y="76788"/>
                </a:lnTo>
                <a:lnTo>
                  <a:pt x="1232094" y="59310"/>
                </a:lnTo>
                <a:lnTo>
                  <a:pt x="1188657" y="43956"/>
                </a:lnTo>
                <a:lnTo>
                  <a:pt x="1144249" y="30789"/>
                </a:lnTo>
                <a:lnTo>
                  <a:pt x="1098931" y="19874"/>
                </a:lnTo>
                <a:lnTo>
                  <a:pt x="1052767" y="11274"/>
                </a:lnTo>
                <a:lnTo>
                  <a:pt x="1005820" y="5053"/>
                </a:lnTo>
                <a:lnTo>
                  <a:pt x="958152" y="1273"/>
                </a:lnTo>
                <a:lnTo>
                  <a:pt x="90982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8086821" y="160781"/>
            <a:ext cx="696277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2045</a:t>
            </a:r>
            <a:endParaRPr sz="3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86795" y="882854"/>
            <a:ext cx="109728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INDONESIA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EMAS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87502" y="1981201"/>
            <a:ext cx="5972175" cy="3188715"/>
            <a:chOff x="783336" y="1895856"/>
            <a:chExt cx="7962900" cy="3188715"/>
          </a:xfrm>
        </p:grpSpPr>
        <p:sp>
          <p:nvSpPr>
            <p:cNvPr id="29" name="object 29"/>
            <p:cNvSpPr/>
            <p:nvPr/>
          </p:nvSpPr>
          <p:spPr>
            <a:xfrm>
              <a:off x="783336" y="3218688"/>
              <a:ext cx="0" cy="494665"/>
            </a:xfrm>
            <a:custGeom>
              <a:avLst/>
              <a:gdLst/>
              <a:ahLst/>
              <a:cxnLst/>
              <a:rect l="l" t="t" r="r" b="b"/>
              <a:pathLst>
                <a:path h="494664">
                  <a:moveTo>
                    <a:pt x="0" y="0"/>
                  </a:moveTo>
                  <a:lnTo>
                    <a:pt x="0" y="494538"/>
                  </a:lnTo>
                </a:path>
              </a:pathLst>
            </a:custGeom>
            <a:ln w="57912">
              <a:solidFill>
                <a:srgbClr val="00FF99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23871" y="3182111"/>
              <a:ext cx="0" cy="1735455"/>
            </a:xfrm>
            <a:custGeom>
              <a:avLst/>
              <a:gdLst/>
              <a:ahLst/>
              <a:cxnLst/>
              <a:rect l="l" t="t" r="r" b="b"/>
              <a:pathLst>
                <a:path h="1735454">
                  <a:moveTo>
                    <a:pt x="0" y="0"/>
                  </a:moveTo>
                  <a:lnTo>
                    <a:pt x="0" y="1735074"/>
                  </a:lnTo>
                </a:path>
              </a:pathLst>
            </a:custGeom>
            <a:ln w="57912">
              <a:solidFill>
                <a:srgbClr val="CC99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871215" y="2331719"/>
              <a:ext cx="4429760" cy="747395"/>
            </a:xfrm>
            <a:custGeom>
              <a:avLst/>
              <a:gdLst/>
              <a:ahLst/>
              <a:cxnLst/>
              <a:rect l="l" t="t" r="r" b="b"/>
              <a:pathLst>
                <a:path w="4429759" h="747394">
                  <a:moveTo>
                    <a:pt x="0" y="0"/>
                  </a:moveTo>
                  <a:lnTo>
                    <a:pt x="0" y="616076"/>
                  </a:lnTo>
                </a:path>
                <a:path w="4429759" h="747394">
                  <a:moveTo>
                    <a:pt x="897635" y="15239"/>
                  </a:moveTo>
                  <a:lnTo>
                    <a:pt x="897635" y="682625"/>
                  </a:lnTo>
                </a:path>
                <a:path w="4429759" h="747394">
                  <a:moveTo>
                    <a:pt x="3395472" y="131063"/>
                  </a:moveTo>
                  <a:lnTo>
                    <a:pt x="3395472" y="747140"/>
                  </a:lnTo>
                </a:path>
                <a:path w="4429759" h="747394">
                  <a:moveTo>
                    <a:pt x="4429252" y="271271"/>
                  </a:moveTo>
                  <a:lnTo>
                    <a:pt x="4416552" y="681863"/>
                  </a:lnTo>
                </a:path>
              </a:pathLst>
            </a:custGeom>
            <a:ln w="5791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68039" y="3182111"/>
              <a:ext cx="0" cy="494665"/>
            </a:xfrm>
            <a:custGeom>
              <a:avLst/>
              <a:gdLst/>
              <a:ahLst/>
              <a:cxnLst/>
              <a:rect l="l" t="t" r="r" b="b"/>
              <a:pathLst>
                <a:path h="494664">
                  <a:moveTo>
                    <a:pt x="0" y="0"/>
                  </a:moveTo>
                  <a:lnTo>
                    <a:pt x="0" y="494538"/>
                  </a:lnTo>
                </a:path>
              </a:pathLst>
            </a:custGeom>
            <a:ln w="57912">
              <a:solidFill>
                <a:srgbClr val="FF66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379976" y="3147060"/>
              <a:ext cx="1887220" cy="1735455"/>
            </a:xfrm>
            <a:custGeom>
              <a:avLst/>
              <a:gdLst/>
              <a:ahLst/>
              <a:cxnLst/>
              <a:rect l="l" t="t" r="r" b="b"/>
              <a:pathLst>
                <a:path w="1887220" h="1735454">
                  <a:moveTo>
                    <a:pt x="0" y="0"/>
                  </a:moveTo>
                  <a:lnTo>
                    <a:pt x="0" y="1735073"/>
                  </a:lnTo>
                </a:path>
                <a:path w="1887220" h="1735454">
                  <a:moveTo>
                    <a:pt x="1886712" y="12191"/>
                  </a:moveTo>
                  <a:lnTo>
                    <a:pt x="1886712" y="506729"/>
                  </a:lnTo>
                </a:path>
              </a:pathLst>
            </a:custGeom>
            <a:ln w="57912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299960" y="3171444"/>
              <a:ext cx="0" cy="1746250"/>
            </a:xfrm>
            <a:custGeom>
              <a:avLst/>
              <a:gdLst/>
              <a:ahLst/>
              <a:cxnLst/>
              <a:rect l="l" t="t" r="r" b="b"/>
              <a:pathLst>
                <a:path h="1746250">
                  <a:moveTo>
                    <a:pt x="0" y="0"/>
                  </a:moveTo>
                  <a:lnTo>
                    <a:pt x="0" y="1745868"/>
                  </a:lnTo>
                </a:path>
              </a:pathLst>
            </a:custGeom>
            <a:ln w="57912">
              <a:solidFill>
                <a:srgbClr val="FFCC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592312" y="3159251"/>
              <a:ext cx="0" cy="494665"/>
            </a:xfrm>
            <a:custGeom>
              <a:avLst/>
              <a:gdLst/>
              <a:ahLst/>
              <a:cxnLst/>
              <a:rect l="l" t="t" r="r" b="b"/>
              <a:pathLst>
                <a:path h="494664">
                  <a:moveTo>
                    <a:pt x="0" y="0"/>
                  </a:moveTo>
                  <a:lnTo>
                    <a:pt x="0" y="494538"/>
                  </a:lnTo>
                </a:path>
              </a:pathLst>
            </a:custGeom>
            <a:ln w="57912">
              <a:solidFill>
                <a:srgbClr val="FFFF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746236" y="1895856"/>
              <a:ext cx="0" cy="1118235"/>
            </a:xfrm>
            <a:custGeom>
              <a:avLst/>
              <a:gdLst/>
              <a:ahLst/>
              <a:cxnLst/>
              <a:rect l="l" t="t" r="r" b="b"/>
              <a:pathLst>
                <a:path h="1118235">
                  <a:moveTo>
                    <a:pt x="0" y="0"/>
                  </a:moveTo>
                  <a:lnTo>
                    <a:pt x="0" y="1118235"/>
                  </a:lnTo>
                </a:path>
              </a:pathLst>
            </a:custGeom>
            <a:ln w="57912">
              <a:solidFill>
                <a:srgbClr val="FF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131308" y="3136391"/>
              <a:ext cx="8890" cy="1170940"/>
            </a:xfrm>
            <a:custGeom>
              <a:avLst/>
              <a:gdLst/>
              <a:ahLst/>
              <a:cxnLst/>
              <a:rect l="l" t="t" r="r" b="b"/>
              <a:pathLst>
                <a:path w="8889" h="1170939">
                  <a:moveTo>
                    <a:pt x="0" y="0"/>
                  </a:moveTo>
                  <a:lnTo>
                    <a:pt x="8762" y="1170940"/>
                  </a:lnTo>
                </a:path>
              </a:pathLst>
            </a:custGeom>
            <a:ln w="57912">
              <a:solidFill>
                <a:srgbClr val="00B1C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433316" y="3814571"/>
              <a:ext cx="1315720" cy="1270000"/>
            </a:xfrm>
            <a:custGeom>
              <a:avLst/>
              <a:gdLst/>
              <a:ahLst/>
              <a:cxnLst/>
              <a:rect l="l" t="t" r="r" b="b"/>
              <a:pathLst>
                <a:path w="1315720" h="1270000">
                  <a:moveTo>
                    <a:pt x="657606" y="0"/>
                  </a:moveTo>
                  <a:lnTo>
                    <a:pt x="608523" y="1741"/>
                  </a:lnTo>
                  <a:lnTo>
                    <a:pt x="560422" y="6883"/>
                  </a:lnTo>
                  <a:lnTo>
                    <a:pt x="513427" y="15302"/>
                  </a:lnTo>
                  <a:lnTo>
                    <a:pt x="467668" y="26877"/>
                  </a:lnTo>
                  <a:lnTo>
                    <a:pt x="423270" y="41484"/>
                  </a:lnTo>
                  <a:lnTo>
                    <a:pt x="380361" y="59001"/>
                  </a:lnTo>
                  <a:lnTo>
                    <a:pt x="339067" y="79304"/>
                  </a:lnTo>
                  <a:lnTo>
                    <a:pt x="299517" y="102271"/>
                  </a:lnTo>
                  <a:lnTo>
                    <a:pt x="261837" y="127779"/>
                  </a:lnTo>
                  <a:lnTo>
                    <a:pt x="226154" y="155706"/>
                  </a:lnTo>
                  <a:lnTo>
                    <a:pt x="192595" y="185927"/>
                  </a:lnTo>
                  <a:lnTo>
                    <a:pt x="161288" y="218322"/>
                  </a:lnTo>
                  <a:lnTo>
                    <a:pt x="132359" y="252766"/>
                  </a:lnTo>
                  <a:lnTo>
                    <a:pt x="105935" y="289138"/>
                  </a:lnTo>
                  <a:lnTo>
                    <a:pt x="82145" y="327313"/>
                  </a:lnTo>
                  <a:lnTo>
                    <a:pt x="61114" y="367170"/>
                  </a:lnTo>
                  <a:lnTo>
                    <a:pt x="42969" y="408586"/>
                  </a:lnTo>
                  <a:lnTo>
                    <a:pt x="27839" y="451437"/>
                  </a:lnTo>
                  <a:lnTo>
                    <a:pt x="15850" y="495602"/>
                  </a:lnTo>
                  <a:lnTo>
                    <a:pt x="7129" y="540957"/>
                  </a:lnTo>
                  <a:lnTo>
                    <a:pt x="1803" y="587379"/>
                  </a:lnTo>
                  <a:lnTo>
                    <a:pt x="0" y="634745"/>
                  </a:lnTo>
                  <a:lnTo>
                    <a:pt x="1803" y="682112"/>
                  </a:lnTo>
                  <a:lnTo>
                    <a:pt x="7129" y="728534"/>
                  </a:lnTo>
                  <a:lnTo>
                    <a:pt x="15850" y="773889"/>
                  </a:lnTo>
                  <a:lnTo>
                    <a:pt x="27839" y="818054"/>
                  </a:lnTo>
                  <a:lnTo>
                    <a:pt x="42969" y="860905"/>
                  </a:lnTo>
                  <a:lnTo>
                    <a:pt x="61114" y="902321"/>
                  </a:lnTo>
                  <a:lnTo>
                    <a:pt x="82145" y="942178"/>
                  </a:lnTo>
                  <a:lnTo>
                    <a:pt x="105935" y="980353"/>
                  </a:lnTo>
                  <a:lnTo>
                    <a:pt x="132359" y="1016725"/>
                  </a:lnTo>
                  <a:lnTo>
                    <a:pt x="161288" y="1051169"/>
                  </a:lnTo>
                  <a:lnTo>
                    <a:pt x="192595" y="1083564"/>
                  </a:lnTo>
                  <a:lnTo>
                    <a:pt x="226154" y="1113785"/>
                  </a:lnTo>
                  <a:lnTo>
                    <a:pt x="261837" y="1141712"/>
                  </a:lnTo>
                  <a:lnTo>
                    <a:pt x="299517" y="1167220"/>
                  </a:lnTo>
                  <a:lnTo>
                    <a:pt x="339067" y="1190187"/>
                  </a:lnTo>
                  <a:lnTo>
                    <a:pt x="380361" y="1210490"/>
                  </a:lnTo>
                  <a:lnTo>
                    <a:pt x="423270" y="1228007"/>
                  </a:lnTo>
                  <a:lnTo>
                    <a:pt x="467668" y="1242614"/>
                  </a:lnTo>
                  <a:lnTo>
                    <a:pt x="513427" y="1254189"/>
                  </a:lnTo>
                  <a:lnTo>
                    <a:pt x="560422" y="1262608"/>
                  </a:lnTo>
                  <a:lnTo>
                    <a:pt x="608523" y="1267750"/>
                  </a:lnTo>
                  <a:lnTo>
                    <a:pt x="657606" y="1269491"/>
                  </a:lnTo>
                  <a:lnTo>
                    <a:pt x="706688" y="1267750"/>
                  </a:lnTo>
                  <a:lnTo>
                    <a:pt x="754789" y="1262608"/>
                  </a:lnTo>
                  <a:lnTo>
                    <a:pt x="801784" y="1254189"/>
                  </a:lnTo>
                  <a:lnTo>
                    <a:pt x="847543" y="1242614"/>
                  </a:lnTo>
                  <a:lnTo>
                    <a:pt x="891941" y="1228007"/>
                  </a:lnTo>
                  <a:lnTo>
                    <a:pt x="934850" y="1210490"/>
                  </a:lnTo>
                  <a:lnTo>
                    <a:pt x="976144" y="1190187"/>
                  </a:lnTo>
                  <a:lnTo>
                    <a:pt x="1015694" y="1167220"/>
                  </a:lnTo>
                  <a:lnTo>
                    <a:pt x="1053374" y="1141712"/>
                  </a:lnTo>
                  <a:lnTo>
                    <a:pt x="1089057" y="1113785"/>
                  </a:lnTo>
                  <a:lnTo>
                    <a:pt x="1122616" y="1083564"/>
                  </a:lnTo>
                  <a:lnTo>
                    <a:pt x="1153923" y="1051169"/>
                  </a:lnTo>
                  <a:lnTo>
                    <a:pt x="1182852" y="1016725"/>
                  </a:lnTo>
                  <a:lnTo>
                    <a:pt x="1209276" y="980353"/>
                  </a:lnTo>
                  <a:lnTo>
                    <a:pt x="1233066" y="942178"/>
                  </a:lnTo>
                  <a:lnTo>
                    <a:pt x="1254097" y="902321"/>
                  </a:lnTo>
                  <a:lnTo>
                    <a:pt x="1272242" y="860905"/>
                  </a:lnTo>
                  <a:lnTo>
                    <a:pt x="1287372" y="818054"/>
                  </a:lnTo>
                  <a:lnTo>
                    <a:pt x="1299361" y="773889"/>
                  </a:lnTo>
                  <a:lnTo>
                    <a:pt x="1308082" y="728534"/>
                  </a:lnTo>
                  <a:lnTo>
                    <a:pt x="1313408" y="682112"/>
                  </a:lnTo>
                  <a:lnTo>
                    <a:pt x="1315212" y="634745"/>
                  </a:lnTo>
                  <a:lnTo>
                    <a:pt x="1313408" y="587379"/>
                  </a:lnTo>
                  <a:lnTo>
                    <a:pt x="1308082" y="540957"/>
                  </a:lnTo>
                  <a:lnTo>
                    <a:pt x="1299361" y="495602"/>
                  </a:lnTo>
                  <a:lnTo>
                    <a:pt x="1287372" y="451437"/>
                  </a:lnTo>
                  <a:lnTo>
                    <a:pt x="1272242" y="408586"/>
                  </a:lnTo>
                  <a:lnTo>
                    <a:pt x="1254097" y="367170"/>
                  </a:lnTo>
                  <a:lnTo>
                    <a:pt x="1233066" y="327313"/>
                  </a:lnTo>
                  <a:lnTo>
                    <a:pt x="1209276" y="289138"/>
                  </a:lnTo>
                  <a:lnTo>
                    <a:pt x="1182852" y="252766"/>
                  </a:lnTo>
                  <a:lnTo>
                    <a:pt x="1153923" y="218322"/>
                  </a:lnTo>
                  <a:lnTo>
                    <a:pt x="1122616" y="185927"/>
                  </a:lnTo>
                  <a:lnTo>
                    <a:pt x="1089057" y="155706"/>
                  </a:lnTo>
                  <a:lnTo>
                    <a:pt x="1053374" y="127779"/>
                  </a:lnTo>
                  <a:lnTo>
                    <a:pt x="1015694" y="102271"/>
                  </a:lnTo>
                  <a:lnTo>
                    <a:pt x="976144" y="79304"/>
                  </a:lnTo>
                  <a:lnTo>
                    <a:pt x="934850" y="59001"/>
                  </a:lnTo>
                  <a:lnTo>
                    <a:pt x="891941" y="41484"/>
                  </a:lnTo>
                  <a:lnTo>
                    <a:pt x="847543" y="26877"/>
                  </a:lnTo>
                  <a:lnTo>
                    <a:pt x="801784" y="15302"/>
                  </a:lnTo>
                  <a:lnTo>
                    <a:pt x="754789" y="6883"/>
                  </a:lnTo>
                  <a:lnTo>
                    <a:pt x="706688" y="1741"/>
                  </a:lnTo>
                  <a:lnTo>
                    <a:pt x="657606" y="0"/>
                  </a:lnTo>
                  <a:close/>
                </a:path>
              </a:pathLst>
            </a:custGeom>
            <a:solidFill>
              <a:srgbClr val="37E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3411664" y="4007611"/>
            <a:ext cx="865346" cy="6668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55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2005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55"/>
              </a:lnSpc>
            </a:pP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Perpres</a:t>
            </a:r>
            <a:r>
              <a:rPr sz="1400" b="1" spc="-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7/2005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04806" y="4431539"/>
            <a:ext cx="87915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RPJMN</a:t>
            </a:r>
            <a:r>
              <a:rPr sz="12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404040"/>
                </a:solidFill>
                <a:latin typeface="Calibri"/>
                <a:cs typeface="Calibri"/>
              </a:rPr>
              <a:t>2005-</a:t>
            </a:r>
            <a:r>
              <a:rPr sz="1200" b="1" spc="-20" dirty="0">
                <a:solidFill>
                  <a:srgbClr val="404040"/>
                </a:solidFill>
                <a:latin typeface="Calibri"/>
                <a:cs typeface="Calibri"/>
              </a:rPr>
              <a:t>2009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481155" y="6190894"/>
            <a:ext cx="70485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0" dirty="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050">
              <a:latin typeface="Calibri"/>
              <a:cs typeface="Calibri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6632829" y="3116579"/>
            <a:ext cx="910114" cy="2992120"/>
            <a:chOff x="8843771" y="3116579"/>
            <a:chExt cx="1213485" cy="2992120"/>
          </a:xfrm>
        </p:grpSpPr>
        <p:sp>
          <p:nvSpPr>
            <p:cNvPr id="44" name="object 44"/>
            <p:cNvSpPr/>
            <p:nvPr/>
          </p:nvSpPr>
          <p:spPr>
            <a:xfrm>
              <a:off x="9445751" y="3116579"/>
              <a:ext cx="0" cy="1735455"/>
            </a:xfrm>
            <a:custGeom>
              <a:avLst/>
              <a:gdLst/>
              <a:ahLst/>
              <a:cxnLst/>
              <a:rect l="l" t="t" r="r" b="b"/>
              <a:pathLst>
                <a:path h="1735454">
                  <a:moveTo>
                    <a:pt x="0" y="0"/>
                  </a:moveTo>
                  <a:lnTo>
                    <a:pt x="0" y="1735074"/>
                  </a:lnTo>
                </a:path>
              </a:pathLst>
            </a:custGeom>
            <a:ln w="57912">
              <a:solidFill>
                <a:srgbClr val="7C2D2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843771" y="4840223"/>
              <a:ext cx="1213485" cy="1268095"/>
            </a:xfrm>
            <a:custGeom>
              <a:avLst/>
              <a:gdLst/>
              <a:ahLst/>
              <a:cxnLst/>
              <a:rect l="l" t="t" r="r" b="b"/>
              <a:pathLst>
                <a:path w="1213484" h="1268095">
                  <a:moveTo>
                    <a:pt x="606551" y="0"/>
                  </a:moveTo>
                  <a:lnTo>
                    <a:pt x="559145" y="1907"/>
                  </a:lnTo>
                  <a:lnTo>
                    <a:pt x="512737" y="7535"/>
                  </a:lnTo>
                  <a:lnTo>
                    <a:pt x="467463" y="16744"/>
                  </a:lnTo>
                  <a:lnTo>
                    <a:pt x="423457" y="29391"/>
                  </a:lnTo>
                  <a:lnTo>
                    <a:pt x="380854" y="45336"/>
                  </a:lnTo>
                  <a:lnTo>
                    <a:pt x="339789" y="64438"/>
                  </a:lnTo>
                  <a:lnTo>
                    <a:pt x="300397" y="86557"/>
                  </a:lnTo>
                  <a:lnTo>
                    <a:pt x="262812" y="111551"/>
                  </a:lnTo>
                  <a:lnTo>
                    <a:pt x="227169" y="139279"/>
                  </a:lnTo>
                  <a:lnTo>
                    <a:pt x="193603" y="169600"/>
                  </a:lnTo>
                  <a:lnTo>
                    <a:pt x="162248" y="202374"/>
                  </a:lnTo>
                  <a:lnTo>
                    <a:pt x="133241" y="237459"/>
                  </a:lnTo>
                  <a:lnTo>
                    <a:pt x="106714" y="274715"/>
                  </a:lnTo>
                  <a:lnTo>
                    <a:pt x="82803" y="314000"/>
                  </a:lnTo>
                  <a:lnTo>
                    <a:pt x="61644" y="355174"/>
                  </a:lnTo>
                  <a:lnTo>
                    <a:pt x="43370" y="398095"/>
                  </a:lnTo>
                  <a:lnTo>
                    <a:pt x="28116" y="442623"/>
                  </a:lnTo>
                  <a:lnTo>
                    <a:pt x="16017" y="488617"/>
                  </a:lnTo>
                  <a:lnTo>
                    <a:pt x="7208" y="535936"/>
                  </a:lnTo>
                  <a:lnTo>
                    <a:pt x="1824" y="584438"/>
                  </a:lnTo>
                  <a:lnTo>
                    <a:pt x="0" y="633984"/>
                  </a:lnTo>
                  <a:lnTo>
                    <a:pt x="1824" y="683529"/>
                  </a:lnTo>
                  <a:lnTo>
                    <a:pt x="7208" y="732031"/>
                  </a:lnTo>
                  <a:lnTo>
                    <a:pt x="16017" y="779350"/>
                  </a:lnTo>
                  <a:lnTo>
                    <a:pt x="28116" y="825344"/>
                  </a:lnTo>
                  <a:lnTo>
                    <a:pt x="43370" y="869872"/>
                  </a:lnTo>
                  <a:lnTo>
                    <a:pt x="61644" y="912793"/>
                  </a:lnTo>
                  <a:lnTo>
                    <a:pt x="82804" y="953967"/>
                  </a:lnTo>
                  <a:lnTo>
                    <a:pt x="106714" y="993252"/>
                  </a:lnTo>
                  <a:lnTo>
                    <a:pt x="133241" y="1030508"/>
                  </a:lnTo>
                  <a:lnTo>
                    <a:pt x="162248" y="1065593"/>
                  </a:lnTo>
                  <a:lnTo>
                    <a:pt x="193603" y="1098367"/>
                  </a:lnTo>
                  <a:lnTo>
                    <a:pt x="227169" y="1128688"/>
                  </a:lnTo>
                  <a:lnTo>
                    <a:pt x="262812" y="1156416"/>
                  </a:lnTo>
                  <a:lnTo>
                    <a:pt x="300397" y="1181410"/>
                  </a:lnTo>
                  <a:lnTo>
                    <a:pt x="339789" y="1203529"/>
                  </a:lnTo>
                  <a:lnTo>
                    <a:pt x="380854" y="1222631"/>
                  </a:lnTo>
                  <a:lnTo>
                    <a:pt x="423457" y="1238576"/>
                  </a:lnTo>
                  <a:lnTo>
                    <a:pt x="467463" y="1251223"/>
                  </a:lnTo>
                  <a:lnTo>
                    <a:pt x="512737" y="1260432"/>
                  </a:lnTo>
                  <a:lnTo>
                    <a:pt x="559145" y="1266060"/>
                  </a:lnTo>
                  <a:lnTo>
                    <a:pt x="606551" y="1267968"/>
                  </a:lnTo>
                  <a:lnTo>
                    <a:pt x="653958" y="1266060"/>
                  </a:lnTo>
                  <a:lnTo>
                    <a:pt x="700366" y="1260432"/>
                  </a:lnTo>
                  <a:lnTo>
                    <a:pt x="745640" y="1251223"/>
                  </a:lnTo>
                  <a:lnTo>
                    <a:pt x="789646" y="1238576"/>
                  </a:lnTo>
                  <a:lnTo>
                    <a:pt x="832249" y="1222631"/>
                  </a:lnTo>
                  <a:lnTo>
                    <a:pt x="873314" y="1203529"/>
                  </a:lnTo>
                  <a:lnTo>
                    <a:pt x="912706" y="1181410"/>
                  </a:lnTo>
                  <a:lnTo>
                    <a:pt x="950291" y="1156416"/>
                  </a:lnTo>
                  <a:lnTo>
                    <a:pt x="985934" y="1128688"/>
                  </a:lnTo>
                  <a:lnTo>
                    <a:pt x="1019500" y="1098367"/>
                  </a:lnTo>
                  <a:lnTo>
                    <a:pt x="1050855" y="1065593"/>
                  </a:lnTo>
                  <a:lnTo>
                    <a:pt x="1079862" y="1030508"/>
                  </a:lnTo>
                  <a:lnTo>
                    <a:pt x="1106389" y="993252"/>
                  </a:lnTo>
                  <a:lnTo>
                    <a:pt x="1130300" y="953967"/>
                  </a:lnTo>
                  <a:lnTo>
                    <a:pt x="1151459" y="912793"/>
                  </a:lnTo>
                  <a:lnTo>
                    <a:pt x="1169733" y="869872"/>
                  </a:lnTo>
                  <a:lnTo>
                    <a:pt x="1184987" y="825344"/>
                  </a:lnTo>
                  <a:lnTo>
                    <a:pt x="1197086" y="779350"/>
                  </a:lnTo>
                  <a:lnTo>
                    <a:pt x="1205895" y="732031"/>
                  </a:lnTo>
                  <a:lnTo>
                    <a:pt x="1211279" y="683529"/>
                  </a:lnTo>
                  <a:lnTo>
                    <a:pt x="1213103" y="633984"/>
                  </a:lnTo>
                  <a:lnTo>
                    <a:pt x="1211279" y="584438"/>
                  </a:lnTo>
                  <a:lnTo>
                    <a:pt x="1205895" y="535936"/>
                  </a:lnTo>
                  <a:lnTo>
                    <a:pt x="1197086" y="488617"/>
                  </a:lnTo>
                  <a:lnTo>
                    <a:pt x="1184987" y="442623"/>
                  </a:lnTo>
                  <a:lnTo>
                    <a:pt x="1169733" y="398095"/>
                  </a:lnTo>
                  <a:lnTo>
                    <a:pt x="1151459" y="355174"/>
                  </a:lnTo>
                  <a:lnTo>
                    <a:pt x="1130299" y="314000"/>
                  </a:lnTo>
                  <a:lnTo>
                    <a:pt x="1106389" y="274715"/>
                  </a:lnTo>
                  <a:lnTo>
                    <a:pt x="1079862" y="237459"/>
                  </a:lnTo>
                  <a:lnTo>
                    <a:pt x="1050855" y="202374"/>
                  </a:lnTo>
                  <a:lnTo>
                    <a:pt x="1019500" y="169600"/>
                  </a:lnTo>
                  <a:lnTo>
                    <a:pt x="985934" y="139279"/>
                  </a:lnTo>
                  <a:lnTo>
                    <a:pt x="950291" y="111551"/>
                  </a:lnTo>
                  <a:lnTo>
                    <a:pt x="912706" y="86557"/>
                  </a:lnTo>
                  <a:lnTo>
                    <a:pt x="873314" y="64438"/>
                  </a:lnTo>
                  <a:lnTo>
                    <a:pt x="832249" y="45336"/>
                  </a:lnTo>
                  <a:lnTo>
                    <a:pt x="789646" y="29391"/>
                  </a:lnTo>
                  <a:lnTo>
                    <a:pt x="745640" y="16744"/>
                  </a:lnTo>
                  <a:lnTo>
                    <a:pt x="700366" y="7535"/>
                  </a:lnTo>
                  <a:lnTo>
                    <a:pt x="653958" y="1907"/>
                  </a:lnTo>
                  <a:lnTo>
                    <a:pt x="606551" y="0"/>
                  </a:lnTo>
                  <a:close/>
                </a:path>
              </a:pathLst>
            </a:custGeom>
            <a:solidFill>
              <a:srgbClr val="7C2D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6666262" y="5177791"/>
            <a:ext cx="838676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UU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RPJPN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2025-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2045</a:t>
            </a:r>
            <a:endParaRPr sz="1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5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0058" y="557721"/>
            <a:ext cx="7252811" cy="5046345"/>
            <a:chOff x="1120076" y="557720"/>
            <a:chExt cx="9670415" cy="5046345"/>
          </a:xfrm>
        </p:grpSpPr>
        <p:sp>
          <p:nvSpPr>
            <p:cNvPr id="3" name="object 3"/>
            <p:cNvSpPr/>
            <p:nvPr/>
          </p:nvSpPr>
          <p:spPr>
            <a:xfrm>
              <a:off x="1133093" y="570738"/>
              <a:ext cx="9644380" cy="5020310"/>
            </a:xfrm>
            <a:custGeom>
              <a:avLst/>
              <a:gdLst/>
              <a:ahLst/>
              <a:cxnLst/>
              <a:rect l="l" t="t" r="r" b="b"/>
              <a:pathLst>
                <a:path w="9644380" h="5020310">
                  <a:moveTo>
                    <a:pt x="0" y="5020056"/>
                  </a:moveTo>
                  <a:lnTo>
                    <a:pt x="9643872" y="5020056"/>
                  </a:lnTo>
                  <a:lnTo>
                    <a:pt x="9643872" y="0"/>
                  </a:lnTo>
                  <a:lnTo>
                    <a:pt x="0" y="0"/>
                  </a:lnTo>
                  <a:lnTo>
                    <a:pt x="0" y="5020056"/>
                  </a:lnTo>
                  <a:close/>
                </a:path>
              </a:pathLst>
            </a:custGeom>
            <a:ln w="25908">
              <a:solidFill>
                <a:srgbClr val="695C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27219" y="4553711"/>
              <a:ext cx="3131820" cy="812800"/>
            </a:xfrm>
            <a:custGeom>
              <a:avLst/>
              <a:gdLst/>
              <a:ahLst/>
              <a:cxnLst/>
              <a:rect l="l" t="t" r="r" b="b"/>
              <a:pathLst>
                <a:path w="3131820" h="812800">
                  <a:moveTo>
                    <a:pt x="1565909" y="0"/>
                  </a:moveTo>
                  <a:lnTo>
                    <a:pt x="1494228" y="417"/>
                  </a:lnTo>
                  <a:lnTo>
                    <a:pt x="1423374" y="1660"/>
                  </a:lnTo>
                  <a:lnTo>
                    <a:pt x="1353416" y="3708"/>
                  </a:lnTo>
                  <a:lnTo>
                    <a:pt x="1284424" y="6544"/>
                  </a:lnTo>
                  <a:lnTo>
                    <a:pt x="1216467" y="10150"/>
                  </a:lnTo>
                  <a:lnTo>
                    <a:pt x="1149614" y="14509"/>
                  </a:lnTo>
                  <a:lnTo>
                    <a:pt x="1083934" y="19602"/>
                  </a:lnTo>
                  <a:lnTo>
                    <a:pt x="1019496" y="25412"/>
                  </a:lnTo>
                  <a:lnTo>
                    <a:pt x="956369" y="31920"/>
                  </a:lnTo>
                  <a:lnTo>
                    <a:pt x="894622" y="39109"/>
                  </a:lnTo>
                  <a:lnTo>
                    <a:pt x="834325" y="46960"/>
                  </a:lnTo>
                  <a:lnTo>
                    <a:pt x="775546" y="55456"/>
                  </a:lnTo>
                  <a:lnTo>
                    <a:pt x="718355" y="64579"/>
                  </a:lnTo>
                  <a:lnTo>
                    <a:pt x="662820" y="74311"/>
                  </a:lnTo>
                  <a:lnTo>
                    <a:pt x="609011" y="84633"/>
                  </a:lnTo>
                  <a:lnTo>
                    <a:pt x="556996" y="95529"/>
                  </a:lnTo>
                  <a:lnTo>
                    <a:pt x="506846" y="106979"/>
                  </a:lnTo>
                  <a:lnTo>
                    <a:pt x="458628" y="118967"/>
                  </a:lnTo>
                  <a:lnTo>
                    <a:pt x="412413" y="131474"/>
                  </a:lnTo>
                  <a:lnTo>
                    <a:pt x="368268" y="144482"/>
                  </a:lnTo>
                  <a:lnTo>
                    <a:pt x="326264" y="157973"/>
                  </a:lnTo>
                  <a:lnTo>
                    <a:pt x="286469" y="171930"/>
                  </a:lnTo>
                  <a:lnTo>
                    <a:pt x="248952" y="186334"/>
                  </a:lnTo>
                  <a:lnTo>
                    <a:pt x="213783" y="201168"/>
                  </a:lnTo>
                  <a:lnTo>
                    <a:pt x="150763" y="232052"/>
                  </a:lnTo>
                  <a:lnTo>
                    <a:pt x="97962" y="264439"/>
                  </a:lnTo>
                  <a:lnTo>
                    <a:pt x="55932" y="298185"/>
                  </a:lnTo>
                  <a:lnTo>
                    <a:pt x="25227" y="333147"/>
                  </a:lnTo>
                  <a:lnTo>
                    <a:pt x="6398" y="369182"/>
                  </a:lnTo>
                  <a:lnTo>
                    <a:pt x="0" y="406145"/>
                  </a:lnTo>
                  <a:lnTo>
                    <a:pt x="1611" y="424734"/>
                  </a:lnTo>
                  <a:lnTo>
                    <a:pt x="14294" y="461252"/>
                  </a:lnTo>
                  <a:lnTo>
                    <a:pt x="39130" y="496768"/>
                  </a:lnTo>
                  <a:lnTo>
                    <a:pt x="75566" y="531140"/>
                  </a:lnTo>
                  <a:lnTo>
                    <a:pt x="123051" y="564225"/>
                  </a:lnTo>
                  <a:lnTo>
                    <a:pt x="181030" y="595878"/>
                  </a:lnTo>
                  <a:lnTo>
                    <a:pt x="248952" y="625957"/>
                  </a:lnTo>
                  <a:lnTo>
                    <a:pt x="286469" y="640361"/>
                  </a:lnTo>
                  <a:lnTo>
                    <a:pt x="326264" y="654318"/>
                  </a:lnTo>
                  <a:lnTo>
                    <a:pt x="368268" y="667809"/>
                  </a:lnTo>
                  <a:lnTo>
                    <a:pt x="412413" y="680817"/>
                  </a:lnTo>
                  <a:lnTo>
                    <a:pt x="458628" y="693324"/>
                  </a:lnTo>
                  <a:lnTo>
                    <a:pt x="506846" y="705312"/>
                  </a:lnTo>
                  <a:lnTo>
                    <a:pt x="556996" y="716762"/>
                  </a:lnTo>
                  <a:lnTo>
                    <a:pt x="609011" y="727658"/>
                  </a:lnTo>
                  <a:lnTo>
                    <a:pt x="662820" y="737980"/>
                  </a:lnTo>
                  <a:lnTo>
                    <a:pt x="718355" y="747712"/>
                  </a:lnTo>
                  <a:lnTo>
                    <a:pt x="775546" y="756835"/>
                  </a:lnTo>
                  <a:lnTo>
                    <a:pt x="834325" y="765331"/>
                  </a:lnTo>
                  <a:lnTo>
                    <a:pt x="894622" y="773182"/>
                  </a:lnTo>
                  <a:lnTo>
                    <a:pt x="956369" y="780371"/>
                  </a:lnTo>
                  <a:lnTo>
                    <a:pt x="1019496" y="786879"/>
                  </a:lnTo>
                  <a:lnTo>
                    <a:pt x="1083934" y="792689"/>
                  </a:lnTo>
                  <a:lnTo>
                    <a:pt x="1149614" y="797782"/>
                  </a:lnTo>
                  <a:lnTo>
                    <a:pt x="1216467" y="802141"/>
                  </a:lnTo>
                  <a:lnTo>
                    <a:pt x="1284424" y="805747"/>
                  </a:lnTo>
                  <a:lnTo>
                    <a:pt x="1353416" y="808583"/>
                  </a:lnTo>
                  <a:lnTo>
                    <a:pt x="1423374" y="810631"/>
                  </a:lnTo>
                  <a:lnTo>
                    <a:pt x="1494228" y="811874"/>
                  </a:lnTo>
                  <a:lnTo>
                    <a:pt x="1565909" y="812291"/>
                  </a:lnTo>
                  <a:lnTo>
                    <a:pt x="1637591" y="811874"/>
                  </a:lnTo>
                  <a:lnTo>
                    <a:pt x="1708445" y="810631"/>
                  </a:lnTo>
                  <a:lnTo>
                    <a:pt x="1778403" y="808583"/>
                  </a:lnTo>
                  <a:lnTo>
                    <a:pt x="1847395" y="805747"/>
                  </a:lnTo>
                  <a:lnTo>
                    <a:pt x="1915352" y="802141"/>
                  </a:lnTo>
                  <a:lnTo>
                    <a:pt x="1982205" y="797782"/>
                  </a:lnTo>
                  <a:lnTo>
                    <a:pt x="2047885" y="792689"/>
                  </a:lnTo>
                  <a:lnTo>
                    <a:pt x="2112323" y="786879"/>
                  </a:lnTo>
                  <a:lnTo>
                    <a:pt x="2175450" y="780371"/>
                  </a:lnTo>
                  <a:lnTo>
                    <a:pt x="2237197" y="773182"/>
                  </a:lnTo>
                  <a:lnTo>
                    <a:pt x="2297494" y="765331"/>
                  </a:lnTo>
                  <a:lnTo>
                    <a:pt x="2356273" y="756835"/>
                  </a:lnTo>
                  <a:lnTo>
                    <a:pt x="2413464" y="747712"/>
                  </a:lnTo>
                  <a:lnTo>
                    <a:pt x="2468999" y="737980"/>
                  </a:lnTo>
                  <a:lnTo>
                    <a:pt x="2522808" y="727658"/>
                  </a:lnTo>
                  <a:lnTo>
                    <a:pt x="2574823" y="716762"/>
                  </a:lnTo>
                  <a:lnTo>
                    <a:pt x="2624973" y="705312"/>
                  </a:lnTo>
                  <a:lnTo>
                    <a:pt x="2673191" y="693324"/>
                  </a:lnTo>
                  <a:lnTo>
                    <a:pt x="2719406" y="680817"/>
                  </a:lnTo>
                  <a:lnTo>
                    <a:pt x="2763551" y="667809"/>
                  </a:lnTo>
                  <a:lnTo>
                    <a:pt x="2805555" y="654318"/>
                  </a:lnTo>
                  <a:lnTo>
                    <a:pt x="2845350" y="640361"/>
                  </a:lnTo>
                  <a:lnTo>
                    <a:pt x="2882867" y="625957"/>
                  </a:lnTo>
                  <a:lnTo>
                    <a:pt x="2918036" y="611123"/>
                  </a:lnTo>
                  <a:lnTo>
                    <a:pt x="2981056" y="580239"/>
                  </a:lnTo>
                  <a:lnTo>
                    <a:pt x="3033857" y="547852"/>
                  </a:lnTo>
                  <a:lnTo>
                    <a:pt x="3075887" y="514106"/>
                  </a:lnTo>
                  <a:lnTo>
                    <a:pt x="3106592" y="479144"/>
                  </a:lnTo>
                  <a:lnTo>
                    <a:pt x="3125421" y="443109"/>
                  </a:lnTo>
                  <a:lnTo>
                    <a:pt x="3131820" y="406145"/>
                  </a:lnTo>
                  <a:lnTo>
                    <a:pt x="3130208" y="387557"/>
                  </a:lnTo>
                  <a:lnTo>
                    <a:pt x="3117525" y="351039"/>
                  </a:lnTo>
                  <a:lnTo>
                    <a:pt x="3092689" y="315523"/>
                  </a:lnTo>
                  <a:lnTo>
                    <a:pt x="3056253" y="281151"/>
                  </a:lnTo>
                  <a:lnTo>
                    <a:pt x="3008768" y="248066"/>
                  </a:lnTo>
                  <a:lnTo>
                    <a:pt x="2950789" y="216413"/>
                  </a:lnTo>
                  <a:lnTo>
                    <a:pt x="2882867" y="186334"/>
                  </a:lnTo>
                  <a:lnTo>
                    <a:pt x="2845350" y="171930"/>
                  </a:lnTo>
                  <a:lnTo>
                    <a:pt x="2805555" y="157973"/>
                  </a:lnTo>
                  <a:lnTo>
                    <a:pt x="2763551" y="144482"/>
                  </a:lnTo>
                  <a:lnTo>
                    <a:pt x="2719406" y="131474"/>
                  </a:lnTo>
                  <a:lnTo>
                    <a:pt x="2673191" y="118967"/>
                  </a:lnTo>
                  <a:lnTo>
                    <a:pt x="2624973" y="106979"/>
                  </a:lnTo>
                  <a:lnTo>
                    <a:pt x="2574823" y="95529"/>
                  </a:lnTo>
                  <a:lnTo>
                    <a:pt x="2522808" y="84633"/>
                  </a:lnTo>
                  <a:lnTo>
                    <a:pt x="2468999" y="74311"/>
                  </a:lnTo>
                  <a:lnTo>
                    <a:pt x="2413464" y="64579"/>
                  </a:lnTo>
                  <a:lnTo>
                    <a:pt x="2356273" y="55456"/>
                  </a:lnTo>
                  <a:lnTo>
                    <a:pt x="2297494" y="46960"/>
                  </a:lnTo>
                  <a:lnTo>
                    <a:pt x="2237197" y="39109"/>
                  </a:lnTo>
                  <a:lnTo>
                    <a:pt x="2175450" y="31920"/>
                  </a:lnTo>
                  <a:lnTo>
                    <a:pt x="2112323" y="25412"/>
                  </a:lnTo>
                  <a:lnTo>
                    <a:pt x="2047885" y="19602"/>
                  </a:lnTo>
                  <a:lnTo>
                    <a:pt x="1982205" y="14509"/>
                  </a:lnTo>
                  <a:lnTo>
                    <a:pt x="1915352" y="10150"/>
                  </a:lnTo>
                  <a:lnTo>
                    <a:pt x="1847395" y="6544"/>
                  </a:lnTo>
                  <a:lnTo>
                    <a:pt x="1778403" y="3708"/>
                  </a:lnTo>
                  <a:lnTo>
                    <a:pt x="1708445" y="1660"/>
                  </a:lnTo>
                  <a:lnTo>
                    <a:pt x="1637591" y="417"/>
                  </a:lnTo>
                  <a:lnTo>
                    <a:pt x="1565909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479480" y="4799491"/>
            <a:ext cx="2321242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PELAKSANAAN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36108" y="2700527"/>
            <a:ext cx="2602706" cy="812800"/>
          </a:xfrm>
          <a:custGeom>
            <a:avLst/>
            <a:gdLst/>
            <a:ahLst/>
            <a:cxnLst/>
            <a:rect l="l" t="t" r="r" b="b"/>
            <a:pathLst>
              <a:path w="3470275" h="812800">
                <a:moveTo>
                  <a:pt x="1735074" y="0"/>
                </a:moveTo>
                <a:lnTo>
                  <a:pt x="1661732" y="356"/>
                </a:lnTo>
                <a:lnTo>
                  <a:pt x="1589167" y="1416"/>
                </a:lnTo>
                <a:lnTo>
                  <a:pt x="1517437" y="3164"/>
                </a:lnTo>
                <a:lnTo>
                  <a:pt x="1446604" y="5588"/>
                </a:lnTo>
                <a:lnTo>
                  <a:pt x="1376727" y="8673"/>
                </a:lnTo>
                <a:lnTo>
                  <a:pt x="1307866" y="12405"/>
                </a:lnTo>
                <a:lnTo>
                  <a:pt x="1240082" y="16770"/>
                </a:lnTo>
                <a:lnTo>
                  <a:pt x="1173436" y="21753"/>
                </a:lnTo>
                <a:lnTo>
                  <a:pt x="1107986" y="27341"/>
                </a:lnTo>
                <a:lnTo>
                  <a:pt x="1043794" y="33519"/>
                </a:lnTo>
                <a:lnTo>
                  <a:pt x="980920" y="40274"/>
                </a:lnTo>
                <a:lnTo>
                  <a:pt x="919424" y="47591"/>
                </a:lnTo>
                <a:lnTo>
                  <a:pt x="859366" y="55456"/>
                </a:lnTo>
                <a:lnTo>
                  <a:pt x="800807" y="63855"/>
                </a:lnTo>
                <a:lnTo>
                  <a:pt x="743806" y="72774"/>
                </a:lnTo>
                <a:lnTo>
                  <a:pt x="688424" y="82199"/>
                </a:lnTo>
                <a:lnTo>
                  <a:pt x="634721" y="92116"/>
                </a:lnTo>
                <a:lnTo>
                  <a:pt x="582758" y="102511"/>
                </a:lnTo>
                <a:lnTo>
                  <a:pt x="532594" y="113368"/>
                </a:lnTo>
                <a:lnTo>
                  <a:pt x="484290" y="124676"/>
                </a:lnTo>
                <a:lnTo>
                  <a:pt x="437906" y="136418"/>
                </a:lnTo>
                <a:lnTo>
                  <a:pt x="393503" y="148582"/>
                </a:lnTo>
                <a:lnTo>
                  <a:pt x="351140" y="161153"/>
                </a:lnTo>
                <a:lnTo>
                  <a:pt x="310878" y="174117"/>
                </a:lnTo>
                <a:lnTo>
                  <a:pt x="272777" y="187460"/>
                </a:lnTo>
                <a:lnTo>
                  <a:pt x="236897" y="201167"/>
                </a:lnTo>
                <a:lnTo>
                  <a:pt x="172042" y="229621"/>
                </a:lnTo>
                <a:lnTo>
                  <a:pt x="116795" y="259364"/>
                </a:lnTo>
                <a:lnTo>
                  <a:pt x="71637" y="290284"/>
                </a:lnTo>
                <a:lnTo>
                  <a:pt x="37051" y="322269"/>
                </a:lnTo>
                <a:lnTo>
                  <a:pt x="13519" y="355205"/>
                </a:lnTo>
                <a:lnTo>
                  <a:pt x="0" y="406146"/>
                </a:lnTo>
                <a:lnTo>
                  <a:pt x="1522" y="423312"/>
                </a:lnTo>
                <a:lnTo>
                  <a:pt x="23873" y="473666"/>
                </a:lnTo>
                <a:lnTo>
                  <a:pt x="52993" y="506141"/>
                </a:lnTo>
                <a:lnTo>
                  <a:pt x="92925" y="537607"/>
                </a:lnTo>
                <a:lnTo>
                  <a:pt x="143187" y="567953"/>
                </a:lnTo>
                <a:lnTo>
                  <a:pt x="203298" y="597065"/>
                </a:lnTo>
                <a:lnTo>
                  <a:pt x="272777" y="624831"/>
                </a:lnTo>
                <a:lnTo>
                  <a:pt x="310878" y="638174"/>
                </a:lnTo>
                <a:lnTo>
                  <a:pt x="351140" y="651138"/>
                </a:lnTo>
                <a:lnTo>
                  <a:pt x="393503" y="663709"/>
                </a:lnTo>
                <a:lnTo>
                  <a:pt x="437906" y="675873"/>
                </a:lnTo>
                <a:lnTo>
                  <a:pt x="484290" y="687615"/>
                </a:lnTo>
                <a:lnTo>
                  <a:pt x="532594" y="698923"/>
                </a:lnTo>
                <a:lnTo>
                  <a:pt x="582758" y="709780"/>
                </a:lnTo>
                <a:lnTo>
                  <a:pt x="634721" y="720175"/>
                </a:lnTo>
                <a:lnTo>
                  <a:pt x="688424" y="730092"/>
                </a:lnTo>
                <a:lnTo>
                  <a:pt x="743806" y="739517"/>
                </a:lnTo>
                <a:lnTo>
                  <a:pt x="800807" y="748436"/>
                </a:lnTo>
                <a:lnTo>
                  <a:pt x="859366" y="756835"/>
                </a:lnTo>
                <a:lnTo>
                  <a:pt x="919424" y="764700"/>
                </a:lnTo>
                <a:lnTo>
                  <a:pt x="980920" y="772017"/>
                </a:lnTo>
                <a:lnTo>
                  <a:pt x="1043794" y="778772"/>
                </a:lnTo>
                <a:lnTo>
                  <a:pt x="1107986" y="784950"/>
                </a:lnTo>
                <a:lnTo>
                  <a:pt x="1173436" y="790538"/>
                </a:lnTo>
                <a:lnTo>
                  <a:pt x="1240082" y="795521"/>
                </a:lnTo>
                <a:lnTo>
                  <a:pt x="1307866" y="799886"/>
                </a:lnTo>
                <a:lnTo>
                  <a:pt x="1376727" y="803618"/>
                </a:lnTo>
                <a:lnTo>
                  <a:pt x="1446604" y="806703"/>
                </a:lnTo>
                <a:lnTo>
                  <a:pt x="1517437" y="809127"/>
                </a:lnTo>
                <a:lnTo>
                  <a:pt x="1589167" y="810875"/>
                </a:lnTo>
                <a:lnTo>
                  <a:pt x="1661732" y="811935"/>
                </a:lnTo>
                <a:lnTo>
                  <a:pt x="1735074" y="812292"/>
                </a:lnTo>
                <a:lnTo>
                  <a:pt x="1808415" y="811935"/>
                </a:lnTo>
                <a:lnTo>
                  <a:pt x="1880980" y="810875"/>
                </a:lnTo>
                <a:lnTo>
                  <a:pt x="1952710" y="809127"/>
                </a:lnTo>
                <a:lnTo>
                  <a:pt x="2023543" y="806703"/>
                </a:lnTo>
                <a:lnTo>
                  <a:pt x="2093420" y="803618"/>
                </a:lnTo>
                <a:lnTo>
                  <a:pt x="2162281" y="799886"/>
                </a:lnTo>
                <a:lnTo>
                  <a:pt x="2230065" y="795521"/>
                </a:lnTo>
                <a:lnTo>
                  <a:pt x="2296711" y="790538"/>
                </a:lnTo>
                <a:lnTo>
                  <a:pt x="2362161" y="784950"/>
                </a:lnTo>
                <a:lnTo>
                  <a:pt x="2426353" y="778772"/>
                </a:lnTo>
                <a:lnTo>
                  <a:pt x="2489227" y="772017"/>
                </a:lnTo>
                <a:lnTo>
                  <a:pt x="2550723" y="764700"/>
                </a:lnTo>
                <a:lnTo>
                  <a:pt x="2610781" y="756835"/>
                </a:lnTo>
                <a:lnTo>
                  <a:pt x="2669340" y="748436"/>
                </a:lnTo>
                <a:lnTo>
                  <a:pt x="2726341" y="739517"/>
                </a:lnTo>
                <a:lnTo>
                  <a:pt x="2781723" y="730092"/>
                </a:lnTo>
                <a:lnTo>
                  <a:pt x="2835426" y="720175"/>
                </a:lnTo>
                <a:lnTo>
                  <a:pt x="2887389" y="709780"/>
                </a:lnTo>
                <a:lnTo>
                  <a:pt x="2937553" y="698923"/>
                </a:lnTo>
                <a:lnTo>
                  <a:pt x="2985857" y="687615"/>
                </a:lnTo>
                <a:lnTo>
                  <a:pt x="3032241" y="675873"/>
                </a:lnTo>
                <a:lnTo>
                  <a:pt x="3076644" y="663709"/>
                </a:lnTo>
                <a:lnTo>
                  <a:pt x="3119007" y="651138"/>
                </a:lnTo>
                <a:lnTo>
                  <a:pt x="3159269" y="638174"/>
                </a:lnTo>
                <a:lnTo>
                  <a:pt x="3197370" y="624831"/>
                </a:lnTo>
                <a:lnTo>
                  <a:pt x="3233250" y="611124"/>
                </a:lnTo>
                <a:lnTo>
                  <a:pt x="3298105" y="582670"/>
                </a:lnTo>
                <a:lnTo>
                  <a:pt x="3353352" y="552927"/>
                </a:lnTo>
                <a:lnTo>
                  <a:pt x="3398510" y="522007"/>
                </a:lnTo>
                <a:lnTo>
                  <a:pt x="3433096" y="490022"/>
                </a:lnTo>
                <a:lnTo>
                  <a:pt x="3456628" y="457086"/>
                </a:lnTo>
                <a:lnTo>
                  <a:pt x="3470148" y="406146"/>
                </a:lnTo>
                <a:lnTo>
                  <a:pt x="3468625" y="388979"/>
                </a:lnTo>
                <a:lnTo>
                  <a:pt x="3446274" y="338625"/>
                </a:lnTo>
                <a:lnTo>
                  <a:pt x="3417154" y="306150"/>
                </a:lnTo>
                <a:lnTo>
                  <a:pt x="3377222" y="274684"/>
                </a:lnTo>
                <a:lnTo>
                  <a:pt x="3326960" y="244338"/>
                </a:lnTo>
                <a:lnTo>
                  <a:pt x="3266849" y="215226"/>
                </a:lnTo>
                <a:lnTo>
                  <a:pt x="3197370" y="187460"/>
                </a:lnTo>
                <a:lnTo>
                  <a:pt x="3159269" y="174117"/>
                </a:lnTo>
                <a:lnTo>
                  <a:pt x="3119007" y="161153"/>
                </a:lnTo>
                <a:lnTo>
                  <a:pt x="3076644" y="148582"/>
                </a:lnTo>
                <a:lnTo>
                  <a:pt x="3032241" y="136418"/>
                </a:lnTo>
                <a:lnTo>
                  <a:pt x="2985857" y="124676"/>
                </a:lnTo>
                <a:lnTo>
                  <a:pt x="2937553" y="113368"/>
                </a:lnTo>
                <a:lnTo>
                  <a:pt x="2887389" y="102511"/>
                </a:lnTo>
                <a:lnTo>
                  <a:pt x="2835426" y="92116"/>
                </a:lnTo>
                <a:lnTo>
                  <a:pt x="2781723" y="82199"/>
                </a:lnTo>
                <a:lnTo>
                  <a:pt x="2726341" y="72774"/>
                </a:lnTo>
                <a:lnTo>
                  <a:pt x="2669340" y="63855"/>
                </a:lnTo>
                <a:lnTo>
                  <a:pt x="2610781" y="55456"/>
                </a:lnTo>
                <a:lnTo>
                  <a:pt x="2550723" y="47591"/>
                </a:lnTo>
                <a:lnTo>
                  <a:pt x="2489227" y="40274"/>
                </a:lnTo>
                <a:lnTo>
                  <a:pt x="2426353" y="33519"/>
                </a:lnTo>
                <a:lnTo>
                  <a:pt x="2362161" y="27341"/>
                </a:lnTo>
                <a:lnTo>
                  <a:pt x="2296711" y="21753"/>
                </a:lnTo>
                <a:lnTo>
                  <a:pt x="2230065" y="16770"/>
                </a:lnTo>
                <a:lnTo>
                  <a:pt x="2162281" y="12405"/>
                </a:lnTo>
                <a:lnTo>
                  <a:pt x="2093420" y="8673"/>
                </a:lnTo>
                <a:lnTo>
                  <a:pt x="2023543" y="5588"/>
                </a:lnTo>
                <a:lnTo>
                  <a:pt x="1952710" y="3164"/>
                </a:lnTo>
                <a:lnTo>
                  <a:pt x="1880980" y="1416"/>
                </a:lnTo>
                <a:lnTo>
                  <a:pt x="1808415" y="356"/>
                </a:lnTo>
                <a:lnTo>
                  <a:pt x="1735074" y="0"/>
                </a:lnTo>
                <a:close/>
              </a:path>
            </a:pathLst>
          </a:custGeom>
          <a:solidFill>
            <a:srgbClr val="CC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69280" y="2946306"/>
            <a:ext cx="2602706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PENGANGGARAN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00709" y="2667000"/>
            <a:ext cx="2139791" cy="812800"/>
          </a:xfrm>
          <a:custGeom>
            <a:avLst/>
            <a:gdLst/>
            <a:ahLst/>
            <a:cxnLst/>
            <a:rect l="l" t="t" r="r" b="b"/>
            <a:pathLst>
              <a:path w="2853054" h="812800">
                <a:moveTo>
                  <a:pt x="1426464" y="0"/>
                </a:moveTo>
                <a:lnTo>
                  <a:pt x="1355271" y="497"/>
                </a:lnTo>
                <a:lnTo>
                  <a:pt x="1284983" y="1972"/>
                </a:lnTo>
                <a:lnTo>
                  <a:pt x="1215679" y="4404"/>
                </a:lnTo>
                <a:lnTo>
                  <a:pt x="1147441" y="7767"/>
                </a:lnTo>
                <a:lnTo>
                  <a:pt x="1080353" y="12040"/>
                </a:lnTo>
                <a:lnTo>
                  <a:pt x="1014494" y="17197"/>
                </a:lnTo>
                <a:lnTo>
                  <a:pt x="949947" y="23218"/>
                </a:lnTo>
                <a:lnTo>
                  <a:pt x="886794" y="30077"/>
                </a:lnTo>
                <a:lnTo>
                  <a:pt x="825117" y="37752"/>
                </a:lnTo>
                <a:lnTo>
                  <a:pt x="764996" y="46219"/>
                </a:lnTo>
                <a:lnTo>
                  <a:pt x="706515" y="55456"/>
                </a:lnTo>
                <a:lnTo>
                  <a:pt x="649754" y="65439"/>
                </a:lnTo>
                <a:lnTo>
                  <a:pt x="594795" y="76144"/>
                </a:lnTo>
                <a:lnTo>
                  <a:pt x="541721" y="87549"/>
                </a:lnTo>
                <a:lnTo>
                  <a:pt x="490612" y="99629"/>
                </a:lnTo>
                <a:lnTo>
                  <a:pt x="441551" y="112363"/>
                </a:lnTo>
                <a:lnTo>
                  <a:pt x="394619" y="125725"/>
                </a:lnTo>
                <a:lnTo>
                  <a:pt x="349898" y="139695"/>
                </a:lnTo>
                <a:lnTo>
                  <a:pt x="307470" y="154247"/>
                </a:lnTo>
                <a:lnTo>
                  <a:pt x="267417" y="169358"/>
                </a:lnTo>
                <a:lnTo>
                  <a:pt x="229820" y="185006"/>
                </a:lnTo>
                <a:lnTo>
                  <a:pt x="194761" y="201168"/>
                </a:lnTo>
                <a:lnTo>
                  <a:pt x="132584" y="234936"/>
                </a:lnTo>
                <a:lnTo>
                  <a:pt x="81540" y="270477"/>
                </a:lnTo>
                <a:lnTo>
                  <a:pt x="42283" y="307606"/>
                </a:lnTo>
                <a:lnTo>
                  <a:pt x="15467" y="346134"/>
                </a:lnTo>
                <a:lnTo>
                  <a:pt x="1745" y="385877"/>
                </a:lnTo>
                <a:lnTo>
                  <a:pt x="0" y="406146"/>
                </a:lnTo>
                <a:lnTo>
                  <a:pt x="1745" y="426414"/>
                </a:lnTo>
                <a:lnTo>
                  <a:pt x="15467" y="466157"/>
                </a:lnTo>
                <a:lnTo>
                  <a:pt x="42283" y="504685"/>
                </a:lnTo>
                <a:lnTo>
                  <a:pt x="81540" y="541814"/>
                </a:lnTo>
                <a:lnTo>
                  <a:pt x="132584" y="577355"/>
                </a:lnTo>
                <a:lnTo>
                  <a:pt x="194761" y="611124"/>
                </a:lnTo>
                <a:lnTo>
                  <a:pt x="229820" y="627285"/>
                </a:lnTo>
                <a:lnTo>
                  <a:pt x="267417" y="642933"/>
                </a:lnTo>
                <a:lnTo>
                  <a:pt x="307470" y="658044"/>
                </a:lnTo>
                <a:lnTo>
                  <a:pt x="349898" y="672596"/>
                </a:lnTo>
                <a:lnTo>
                  <a:pt x="394619" y="686566"/>
                </a:lnTo>
                <a:lnTo>
                  <a:pt x="441551" y="699928"/>
                </a:lnTo>
                <a:lnTo>
                  <a:pt x="490612" y="712662"/>
                </a:lnTo>
                <a:lnTo>
                  <a:pt x="541721" y="724742"/>
                </a:lnTo>
                <a:lnTo>
                  <a:pt x="594795" y="736147"/>
                </a:lnTo>
                <a:lnTo>
                  <a:pt x="649754" y="746852"/>
                </a:lnTo>
                <a:lnTo>
                  <a:pt x="706515" y="756835"/>
                </a:lnTo>
                <a:lnTo>
                  <a:pt x="764996" y="766072"/>
                </a:lnTo>
                <a:lnTo>
                  <a:pt x="825117" y="774539"/>
                </a:lnTo>
                <a:lnTo>
                  <a:pt x="886794" y="782214"/>
                </a:lnTo>
                <a:lnTo>
                  <a:pt x="949947" y="789073"/>
                </a:lnTo>
                <a:lnTo>
                  <a:pt x="1014494" y="795094"/>
                </a:lnTo>
                <a:lnTo>
                  <a:pt x="1080353" y="800251"/>
                </a:lnTo>
                <a:lnTo>
                  <a:pt x="1147441" y="804524"/>
                </a:lnTo>
                <a:lnTo>
                  <a:pt x="1215679" y="807887"/>
                </a:lnTo>
                <a:lnTo>
                  <a:pt x="1284983" y="810319"/>
                </a:lnTo>
                <a:lnTo>
                  <a:pt x="1355271" y="811794"/>
                </a:lnTo>
                <a:lnTo>
                  <a:pt x="1426464" y="812291"/>
                </a:lnTo>
                <a:lnTo>
                  <a:pt x="1497656" y="811794"/>
                </a:lnTo>
                <a:lnTo>
                  <a:pt x="1567944" y="810319"/>
                </a:lnTo>
                <a:lnTo>
                  <a:pt x="1637248" y="807887"/>
                </a:lnTo>
                <a:lnTo>
                  <a:pt x="1705486" y="804524"/>
                </a:lnTo>
                <a:lnTo>
                  <a:pt x="1772574" y="800251"/>
                </a:lnTo>
                <a:lnTo>
                  <a:pt x="1838433" y="795094"/>
                </a:lnTo>
                <a:lnTo>
                  <a:pt x="1902980" y="789073"/>
                </a:lnTo>
                <a:lnTo>
                  <a:pt x="1966133" y="782214"/>
                </a:lnTo>
                <a:lnTo>
                  <a:pt x="2027810" y="774539"/>
                </a:lnTo>
                <a:lnTo>
                  <a:pt x="2087931" y="766072"/>
                </a:lnTo>
                <a:lnTo>
                  <a:pt x="2146412" y="756835"/>
                </a:lnTo>
                <a:lnTo>
                  <a:pt x="2203173" y="746852"/>
                </a:lnTo>
                <a:lnTo>
                  <a:pt x="2258132" y="736147"/>
                </a:lnTo>
                <a:lnTo>
                  <a:pt x="2311206" y="724742"/>
                </a:lnTo>
                <a:lnTo>
                  <a:pt x="2362315" y="712662"/>
                </a:lnTo>
                <a:lnTo>
                  <a:pt x="2411376" y="699928"/>
                </a:lnTo>
                <a:lnTo>
                  <a:pt x="2458308" y="686566"/>
                </a:lnTo>
                <a:lnTo>
                  <a:pt x="2503029" y="672596"/>
                </a:lnTo>
                <a:lnTo>
                  <a:pt x="2545457" y="658044"/>
                </a:lnTo>
                <a:lnTo>
                  <a:pt x="2585510" y="642933"/>
                </a:lnTo>
                <a:lnTo>
                  <a:pt x="2623107" y="627285"/>
                </a:lnTo>
                <a:lnTo>
                  <a:pt x="2658166" y="611124"/>
                </a:lnTo>
                <a:lnTo>
                  <a:pt x="2720343" y="577355"/>
                </a:lnTo>
                <a:lnTo>
                  <a:pt x="2771387" y="541814"/>
                </a:lnTo>
                <a:lnTo>
                  <a:pt x="2810644" y="504685"/>
                </a:lnTo>
                <a:lnTo>
                  <a:pt x="2837460" y="466157"/>
                </a:lnTo>
                <a:lnTo>
                  <a:pt x="2851182" y="426414"/>
                </a:lnTo>
                <a:lnTo>
                  <a:pt x="2852928" y="406146"/>
                </a:lnTo>
                <a:lnTo>
                  <a:pt x="2851182" y="385877"/>
                </a:lnTo>
                <a:lnTo>
                  <a:pt x="2837460" y="346134"/>
                </a:lnTo>
                <a:lnTo>
                  <a:pt x="2810644" y="307606"/>
                </a:lnTo>
                <a:lnTo>
                  <a:pt x="2771387" y="270477"/>
                </a:lnTo>
                <a:lnTo>
                  <a:pt x="2720343" y="234936"/>
                </a:lnTo>
                <a:lnTo>
                  <a:pt x="2658166" y="201167"/>
                </a:lnTo>
                <a:lnTo>
                  <a:pt x="2623107" y="185006"/>
                </a:lnTo>
                <a:lnTo>
                  <a:pt x="2585510" y="169358"/>
                </a:lnTo>
                <a:lnTo>
                  <a:pt x="2545457" y="154247"/>
                </a:lnTo>
                <a:lnTo>
                  <a:pt x="2503029" y="139695"/>
                </a:lnTo>
                <a:lnTo>
                  <a:pt x="2458308" y="125725"/>
                </a:lnTo>
                <a:lnTo>
                  <a:pt x="2411376" y="112363"/>
                </a:lnTo>
                <a:lnTo>
                  <a:pt x="2362315" y="99629"/>
                </a:lnTo>
                <a:lnTo>
                  <a:pt x="2311206" y="87549"/>
                </a:lnTo>
                <a:lnTo>
                  <a:pt x="2258132" y="76144"/>
                </a:lnTo>
                <a:lnTo>
                  <a:pt x="2203173" y="65439"/>
                </a:lnTo>
                <a:lnTo>
                  <a:pt x="2146412" y="55456"/>
                </a:lnTo>
                <a:lnTo>
                  <a:pt x="2087931" y="46219"/>
                </a:lnTo>
                <a:lnTo>
                  <a:pt x="2027810" y="37752"/>
                </a:lnTo>
                <a:lnTo>
                  <a:pt x="1966133" y="30077"/>
                </a:lnTo>
                <a:lnTo>
                  <a:pt x="1902980" y="23218"/>
                </a:lnTo>
                <a:lnTo>
                  <a:pt x="1838433" y="17197"/>
                </a:lnTo>
                <a:lnTo>
                  <a:pt x="1772574" y="12040"/>
                </a:lnTo>
                <a:lnTo>
                  <a:pt x="1705486" y="7767"/>
                </a:lnTo>
                <a:lnTo>
                  <a:pt x="1637248" y="4404"/>
                </a:lnTo>
                <a:lnTo>
                  <a:pt x="1567944" y="1972"/>
                </a:lnTo>
                <a:lnTo>
                  <a:pt x="1497656" y="497"/>
                </a:lnTo>
                <a:lnTo>
                  <a:pt x="1426464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99186" y="2900248"/>
            <a:ext cx="214131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PEMANTAUAN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04997" y="606551"/>
            <a:ext cx="2337435" cy="812800"/>
          </a:xfrm>
          <a:custGeom>
            <a:avLst/>
            <a:gdLst/>
            <a:ahLst/>
            <a:cxnLst/>
            <a:rect l="l" t="t" r="r" b="b"/>
            <a:pathLst>
              <a:path w="3116579" h="812800">
                <a:moveTo>
                  <a:pt x="1558289" y="0"/>
                </a:moveTo>
                <a:lnTo>
                  <a:pt x="1486955" y="417"/>
                </a:lnTo>
                <a:lnTo>
                  <a:pt x="1416445" y="1660"/>
                </a:lnTo>
                <a:lnTo>
                  <a:pt x="1346826" y="3708"/>
                </a:lnTo>
                <a:lnTo>
                  <a:pt x="1278169" y="6544"/>
                </a:lnTo>
                <a:lnTo>
                  <a:pt x="1210542" y="10150"/>
                </a:lnTo>
                <a:lnTo>
                  <a:pt x="1144014" y="14509"/>
                </a:lnTo>
                <a:lnTo>
                  <a:pt x="1078653" y="19602"/>
                </a:lnTo>
                <a:lnTo>
                  <a:pt x="1014528" y="25412"/>
                </a:lnTo>
                <a:lnTo>
                  <a:pt x="951708" y="31920"/>
                </a:lnTo>
                <a:lnTo>
                  <a:pt x="890261" y="39109"/>
                </a:lnTo>
                <a:lnTo>
                  <a:pt x="830257" y="46960"/>
                </a:lnTo>
                <a:lnTo>
                  <a:pt x="771764" y="55456"/>
                </a:lnTo>
                <a:lnTo>
                  <a:pt x="714851" y="64579"/>
                </a:lnTo>
                <a:lnTo>
                  <a:pt x="659587" y="74311"/>
                </a:lnTo>
                <a:lnTo>
                  <a:pt x="606040" y="84633"/>
                </a:lnTo>
                <a:lnTo>
                  <a:pt x="554279" y="95529"/>
                </a:lnTo>
                <a:lnTo>
                  <a:pt x="504373" y="106979"/>
                </a:lnTo>
                <a:lnTo>
                  <a:pt x="456390" y="118967"/>
                </a:lnTo>
                <a:lnTo>
                  <a:pt x="410400" y="131474"/>
                </a:lnTo>
                <a:lnTo>
                  <a:pt x="366470" y="144482"/>
                </a:lnTo>
                <a:lnTo>
                  <a:pt x="324671" y="157973"/>
                </a:lnTo>
                <a:lnTo>
                  <a:pt x="285070" y="171930"/>
                </a:lnTo>
                <a:lnTo>
                  <a:pt x="247736" y="186334"/>
                </a:lnTo>
                <a:lnTo>
                  <a:pt x="180146" y="216413"/>
                </a:lnTo>
                <a:lnTo>
                  <a:pt x="122449" y="248066"/>
                </a:lnTo>
                <a:lnTo>
                  <a:pt x="75197" y="281151"/>
                </a:lnTo>
                <a:lnTo>
                  <a:pt x="38938" y="315523"/>
                </a:lnTo>
                <a:lnTo>
                  <a:pt x="14224" y="351039"/>
                </a:lnTo>
                <a:lnTo>
                  <a:pt x="1603" y="387557"/>
                </a:lnTo>
                <a:lnTo>
                  <a:pt x="0" y="406146"/>
                </a:lnTo>
                <a:lnTo>
                  <a:pt x="1603" y="424734"/>
                </a:lnTo>
                <a:lnTo>
                  <a:pt x="14224" y="461252"/>
                </a:lnTo>
                <a:lnTo>
                  <a:pt x="38938" y="496768"/>
                </a:lnTo>
                <a:lnTo>
                  <a:pt x="75197" y="531140"/>
                </a:lnTo>
                <a:lnTo>
                  <a:pt x="122449" y="564225"/>
                </a:lnTo>
                <a:lnTo>
                  <a:pt x="180146" y="595878"/>
                </a:lnTo>
                <a:lnTo>
                  <a:pt x="247736" y="625957"/>
                </a:lnTo>
                <a:lnTo>
                  <a:pt x="285070" y="640361"/>
                </a:lnTo>
                <a:lnTo>
                  <a:pt x="324671" y="654318"/>
                </a:lnTo>
                <a:lnTo>
                  <a:pt x="366470" y="667809"/>
                </a:lnTo>
                <a:lnTo>
                  <a:pt x="410400" y="680817"/>
                </a:lnTo>
                <a:lnTo>
                  <a:pt x="456390" y="693324"/>
                </a:lnTo>
                <a:lnTo>
                  <a:pt x="504373" y="705312"/>
                </a:lnTo>
                <a:lnTo>
                  <a:pt x="554279" y="716762"/>
                </a:lnTo>
                <a:lnTo>
                  <a:pt x="606040" y="727658"/>
                </a:lnTo>
                <a:lnTo>
                  <a:pt x="659587" y="737980"/>
                </a:lnTo>
                <a:lnTo>
                  <a:pt x="714851" y="747712"/>
                </a:lnTo>
                <a:lnTo>
                  <a:pt x="771764" y="756835"/>
                </a:lnTo>
                <a:lnTo>
                  <a:pt x="830257" y="765331"/>
                </a:lnTo>
                <a:lnTo>
                  <a:pt x="890261" y="773182"/>
                </a:lnTo>
                <a:lnTo>
                  <a:pt x="951708" y="780371"/>
                </a:lnTo>
                <a:lnTo>
                  <a:pt x="1014528" y="786879"/>
                </a:lnTo>
                <a:lnTo>
                  <a:pt x="1078653" y="792689"/>
                </a:lnTo>
                <a:lnTo>
                  <a:pt x="1144014" y="797782"/>
                </a:lnTo>
                <a:lnTo>
                  <a:pt x="1210542" y="802141"/>
                </a:lnTo>
                <a:lnTo>
                  <a:pt x="1278169" y="805747"/>
                </a:lnTo>
                <a:lnTo>
                  <a:pt x="1346826" y="808583"/>
                </a:lnTo>
                <a:lnTo>
                  <a:pt x="1416445" y="810631"/>
                </a:lnTo>
                <a:lnTo>
                  <a:pt x="1486955" y="811874"/>
                </a:lnTo>
                <a:lnTo>
                  <a:pt x="1558289" y="812292"/>
                </a:lnTo>
                <a:lnTo>
                  <a:pt x="1629624" y="811874"/>
                </a:lnTo>
                <a:lnTo>
                  <a:pt x="1700134" y="810631"/>
                </a:lnTo>
                <a:lnTo>
                  <a:pt x="1769753" y="808583"/>
                </a:lnTo>
                <a:lnTo>
                  <a:pt x="1838410" y="805747"/>
                </a:lnTo>
                <a:lnTo>
                  <a:pt x="1906037" y="802141"/>
                </a:lnTo>
                <a:lnTo>
                  <a:pt x="1972565" y="797782"/>
                </a:lnTo>
                <a:lnTo>
                  <a:pt x="2037926" y="792689"/>
                </a:lnTo>
                <a:lnTo>
                  <a:pt x="2102051" y="786879"/>
                </a:lnTo>
                <a:lnTo>
                  <a:pt x="2164871" y="780371"/>
                </a:lnTo>
                <a:lnTo>
                  <a:pt x="2226318" y="773182"/>
                </a:lnTo>
                <a:lnTo>
                  <a:pt x="2286322" y="765331"/>
                </a:lnTo>
                <a:lnTo>
                  <a:pt x="2344815" y="756835"/>
                </a:lnTo>
                <a:lnTo>
                  <a:pt x="2401728" y="747712"/>
                </a:lnTo>
                <a:lnTo>
                  <a:pt x="2456992" y="737980"/>
                </a:lnTo>
                <a:lnTo>
                  <a:pt x="2510539" y="727658"/>
                </a:lnTo>
                <a:lnTo>
                  <a:pt x="2562300" y="716762"/>
                </a:lnTo>
                <a:lnTo>
                  <a:pt x="2612206" y="705312"/>
                </a:lnTo>
                <a:lnTo>
                  <a:pt x="2660189" y="693324"/>
                </a:lnTo>
                <a:lnTo>
                  <a:pt x="2706179" y="680817"/>
                </a:lnTo>
                <a:lnTo>
                  <a:pt x="2750109" y="667809"/>
                </a:lnTo>
                <a:lnTo>
                  <a:pt x="2791908" y="654318"/>
                </a:lnTo>
                <a:lnTo>
                  <a:pt x="2831509" y="640361"/>
                </a:lnTo>
                <a:lnTo>
                  <a:pt x="2868843" y="625957"/>
                </a:lnTo>
                <a:lnTo>
                  <a:pt x="2936433" y="595878"/>
                </a:lnTo>
                <a:lnTo>
                  <a:pt x="2994130" y="564225"/>
                </a:lnTo>
                <a:lnTo>
                  <a:pt x="3041382" y="531140"/>
                </a:lnTo>
                <a:lnTo>
                  <a:pt x="3077641" y="496768"/>
                </a:lnTo>
                <a:lnTo>
                  <a:pt x="3102355" y="461252"/>
                </a:lnTo>
                <a:lnTo>
                  <a:pt x="3114976" y="424734"/>
                </a:lnTo>
                <a:lnTo>
                  <a:pt x="3116579" y="406146"/>
                </a:lnTo>
                <a:lnTo>
                  <a:pt x="3114976" y="387557"/>
                </a:lnTo>
                <a:lnTo>
                  <a:pt x="3102355" y="351039"/>
                </a:lnTo>
                <a:lnTo>
                  <a:pt x="3077641" y="315523"/>
                </a:lnTo>
                <a:lnTo>
                  <a:pt x="3041382" y="281151"/>
                </a:lnTo>
                <a:lnTo>
                  <a:pt x="2994130" y="248066"/>
                </a:lnTo>
                <a:lnTo>
                  <a:pt x="2936433" y="216413"/>
                </a:lnTo>
                <a:lnTo>
                  <a:pt x="2868843" y="186334"/>
                </a:lnTo>
                <a:lnTo>
                  <a:pt x="2831509" y="171930"/>
                </a:lnTo>
                <a:lnTo>
                  <a:pt x="2791908" y="157973"/>
                </a:lnTo>
                <a:lnTo>
                  <a:pt x="2750109" y="144482"/>
                </a:lnTo>
                <a:lnTo>
                  <a:pt x="2706179" y="131474"/>
                </a:lnTo>
                <a:lnTo>
                  <a:pt x="2660189" y="118967"/>
                </a:lnTo>
                <a:lnTo>
                  <a:pt x="2612206" y="106979"/>
                </a:lnTo>
                <a:lnTo>
                  <a:pt x="2562300" y="95529"/>
                </a:lnTo>
                <a:lnTo>
                  <a:pt x="2510539" y="84633"/>
                </a:lnTo>
                <a:lnTo>
                  <a:pt x="2456992" y="74311"/>
                </a:lnTo>
                <a:lnTo>
                  <a:pt x="2401728" y="64579"/>
                </a:lnTo>
                <a:lnTo>
                  <a:pt x="2344815" y="55456"/>
                </a:lnTo>
                <a:lnTo>
                  <a:pt x="2286322" y="46960"/>
                </a:lnTo>
                <a:lnTo>
                  <a:pt x="2226318" y="39109"/>
                </a:lnTo>
                <a:lnTo>
                  <a:pt x="2164871" y="31920"/>
                </a:lnTo>
                <a:lnTo>
                  <a:pt x="2102051" y="25412"/>
                </a:lnTo>
                <a:lnTo>
                  <a:pt x="2037926" y="19602"/>
                </a:lnTo>
                <a:lnTo>
                  <a:pt x="1972565" y="14509"/>
                </a:lnTo>
                <a:lnTo>
                  <a:pt x="1906037" y="10150"/>
                </a:lnTo>
                <a:lnTo>
                  <a:pt x="1838410" y="6544"/>
                </a:lnTo>
                <a:lnTo>
                  <a:pt x="1769753" y="3708"/>
                </a:lnTo>
                <a:lnTo>
                  <a:pt x="1700134" y="1660"/>
                </a:lnTo>
                <a:lnTo>
                  <a:pt x="1629624" y="417"/>
                </a:lnTo>
                <a:lnTo>
                  <a:pt x="1558289" y="0"/>
                </a:lnTo>
                <a:close/>
              </a:path>
            </a:pathLst>
          </a:custGeom>
          <a:solidFill>
            <a:srgbClr val="175F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36775" y="773844"/>
            <a:ext cx="2073877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PERENCANAAN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88061" y="381000"/>
            <a:ext cx="5958840" cy="2343150"/>
            <a:chOff x="650748" y="381000"/>
            <a:chExt cx="7945120" cy="2343150"/>
          </a:xfrm>
        </p:grpSpPr>
        <p:sp>
          <p:nvSpPr>
            <p:cNvPr id="13" name="object 13"/>
            <p:cNvSpPr/>
            <p:nvPr/>
          </p:nvSpPr>
          <p:spPr>
            <a:xfrm>
              <a:off x="7185659" y="1298447"/>
              <a:ext cx="1409700" cy="1425575"/>
            </a:xfrm>
            <a:custGeom>
              <a:avLst/>
              <a:gdLst/>
              <a:ahLst/>
              <a:cxnLst/>
              <a:rect l="l" t="t" r="r" b="b"/>
              <a:pathLst>
                <a:path w="1409700" h="1425575">
                  <a:moveTo>
                    <a:pt x="187761" y="135750"/>
                  </a:moveTo>
                  <a:lnTo>
                    <a:pt x="133554" y="189363"/>
                  </a:lnTo>
                  <a:lnTo>
                    <a:pt x="1355598" y="1425575"/>
                  </a:lnTo>
                  <a:lnTo>
                    <a:pt x="1409700" y="1371980"/>
                  </a:lnTo>
                  <a:lnTo>
                    <a:pt x="187761" y="135750"/>
                  </a:lnTo>
                  <a:close/>
                </a:path>
                <a:path w="1409700" h="1425575">
                  <a:moveTo>
                    <a:pt x="0" y="0"/>
                  </a:moveTo>
                  <a:lnTo>
                    <a:pt x="79375" y="242950"/>
                  </a:lnTo>
                  <a:lnTo>
                    <a:pt x="133554" y="189363"/>
                  </a:lnTo>
                  <a:lnTo>
                    <a:pt x="106807" y="162305"/>
                  </a:lnTo>
                  <a:lnTo>
                    <a:pt x="161036" y="108712"/>
                  </a:lnTo>
                  <a:lnTo>
                    <a:pt x="215098" y="108712"/>
                  </a:lnTo>
                  <a:lnTo>
                    <a:pt x="241935" y="82168"/>
                  </a:lnTo>
                  <a:lnTo>
                    <a:pt x="0" y="0"/>
                  </a:lnTo>
                  <a:close/>
                </a:path>
                <a:path w="1409700" h="1425575">
                  <a:moveTo>
                    <a:pt x="161036" y="108712"/>
                  </a:moveTo>
                  <a:lnTo>
                    <a:pt x="106807" y="162305"/>
                  </a:lnTo>
                  <a:lnTo>
                    <a:pt x="133554" y="189363"/>
                  </a:lnTo>
                  <a:lnTo>
                    <a:pt x="187761" y="135750"/>
                  </a:lnTo>
                  <a:lnTo>
                    <a:pt x="161036" y="108712"/>
                  </a:lnTo>
                  <a:close/>
                </a:path>
                <a:path w="1409700" h="1425575">
                  <a:moveTo>
                    <a:pt x="215098" y="108712"/>
                  </a:moveTo>
                  <a:lnTo>
                    <a:pt x="161036" y="108712"/>
                  </a:lnTo>
                  <a:lnTo>
                    <a:pt x="187761" y="135750"/>
                  </a:lnTo>
                  <a:lnTo>
                    <a:pt x="215098" y="108712"/>
                  </a:lnTo>
                  <a:close/>
                </a:path>
              </a:pathLst>
            </a:custGeom>
            <a:solidFill>
              <a:srgbClr val="F8DB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50748" y="381000"/>
              <a:ext cx="1685925" cy="1053465"/>
            </a:xfrm>
            <a:custGeom>
              <a:avLst/>
              <a:gdLst/>
              <a:ahLst/>
              <a:cxnLst/>
              <a:rect l="l" t="t" r="r" b="b"/>
              <a:pathLst>
                <a:path w="1685925" h="1053465">
                  <a:moveTo>
                    <a:pt x="1685544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1685544" y="1053084"/>
                  </a:lnTo>
                  <a:lnTo>
                    <a:pt x="1685544" y="0"/>
                  </a:lnTo>
                  <a:close/>
                </a:path>
              </a:pathLst>
            </a:custGeom>
            <a:solidFill>
              <a:srgbClr val="F8DC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30555" y="461900"/>
            <a:ext cx="979646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KONTROL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atas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7171" y="675259"/>
            <a:ext cx="176403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Sumber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Daya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dan </a:t>
            </a:r>
            <a:r>
              <a:rPr sz="1400" b="1" spc="-10" dirty="0">
                <a:latin typeface="Arial"/>
                <a:cs typeface="Arial"/>
              </a:rPr>
              <a:t>Pengambilan Keputusan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7169" y="4960112"/>
            <a:ext cx="1879664" cy="1194072"/>
          </a:xfrm>
          <a:custGeom>
            <a:avLst/>
            <a:gdLst/>
            <a:ahLst/>
            <a:cxnLst/>
            <a:rect l="l" t="t" r="r" b="b"/>
            <a:pathLst>
              <a:path w="1685925" h="1170939">
                <a:moveTo>
                  <a:pt x="1685544" y="0"/>
                </a:moveTo>
                <a:lnTo>
                  <a:pt x="0" y="0"/>
                </a:lnTo>
                <a:lnTo>
                  <a:pt x="0" y="1170431"/>
                </a:lnTo>
                <a:lnTo>
                  <a:pt x="1685544" y="1170431"/>
                </a:lnTo>
                <a:lnTo>
                  <a:pt x="1685544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17169" y="4746116"/>
            <a:ext cx="1764032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3175" algn="ctr">
              <a:lnSpc>
                <a:spcPct val="100000"/>
              </a:lnSpc>
              <a:spcBef>
                <a:spcPts val="100"/>
              </a:spcBef>
            </a:pPr>
            <a:r>
              <a:rPr sz="1400" b="1" spc="-10" dirty="0" err="1" smtClean="0">
                <a:latin typeface="Arial"/>
                <a:cs typeface="Arial"/>
              </a:rPr>
              <a:t>Memperoleh</a:t>
            </a:r>
            <a:r>
              <a:rPr sz="1400" b="1" spc="-10" dirty="0" smtClean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MANFAAT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atas </a:t>
            </a:r>
            <a:r>
              <a:rPr sz="1400" b="1" spc="-10" dirty="0">
                <a:latin typeface="Arial"/>
                <a:cs typeface="Arial"/>
              </a:rPr>
              <a:t>Kebijakan, </a:t>
            </a:r>
            <a:r>
              <a:rPr sz="1400" b="1" dirty="0">
                <a:latin typeface="Arial"/>
                <a:cs typeface="Arial"/>
              </a:rPr>
              <a:t>Program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dan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7175" y="5599888"/>
            <a:ext cx="58340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Arial"/>
                <a:cs typeface="Arial"/>
              </a:rPr>
              <a:t>Kegiatan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448931" y="181355"/>
            <a:ext cx="1265396" cy="753110"/>
          </a:xfrm>
          <a:custGeom>
            <a:avLst/>
            <a:gdLst/>
            <a:ahLst/>
            <a:cxnLst/>
            <a:rect l="l" t="t" r="r" b="b"/>
            <a:pathLst>
              <a:path w="1687195" h="753110">
                <a:moveTo>
                  <a:pt x="1687068" y="0"/>
                </a:moveTo>
                <a:lnTo>
                  <a:pt x="0" y="0"/>
                </a:lnTo>
                <a:lnTo>
                  <a:pt x="0" y="752856"/>
                </a:lnTo>
                <a:lnTo>
                  <a:pt x="1687068" y="752856"/>
                </a:lnTo>
                <a:lnTo>
                  <a:pt x="1687068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844217" y="432944"/>
            <a:ext cx="7637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AKSES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58659" y="5201411"/>
            <a:ext cx="1265396" cy="753110"/>
          </a:xfrm>
          <a:custGeom>
            <a:avLst/>
            <a:gdLst/>
            <a:ahLst/>
            <a:cxnLst/>
            <a:rect l="l" t="t" r="r" b="b"/>
            <a:pathLst>
              <a:path w="1687195" h="753110">
                <a:moveTo>
                  <a:pt x="1687068" y="0"/>
                </a:moveTo>
                <a:lnTo>
                  <a:pt x="0" y="0"/>
                </a:lnTo>
                <a:lnTo>
                  <a:pt x="0" y="752856"/>
                </a:lnTo>
                <a:lnTo>
                  <a:pt x="1687068" y="752856"/>
                </a:lnTo>
                <a:lnTo>
                  <a:pt x="1687068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775448" y="5454193"/>
            <a:ext cx="8324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latin typeface="Arial"/>
                <a:cs typeface="Arial"/>
              </a:rPr>
              <a:t>PARTISIPASI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06040" y="1147572"/>
            <a:ext cx="741998" cy="586740"/>
          </a:xfrm>
          <a:custGeom>
            <a:avLst/>
            <a:gdLst/>
            <a:ahLst/>
            <a:cxnLst/>
            <a:rect l="l" t="t" r="r" b="b"/>
            <a:pathLst>
              <a:path w="989329" h="586739">
                <a:moveTo>
                  <a:pt x="891285" y="0"/>
                </a:moveTo>
                <a:lnTo>
                  <a:pt x="97789" y="0"/>
                </a:lnTo>
                <a:lnTo>
                  <a:pt x="59739" y="7689"/>
                </a:lnTo>
                <a:lnTo>
                  <a:pt x="28654" y="28654"/>
                </a:lnTo>
                <a:lnTo>
                  <a:pt x="7689" y="59739"/>
                </a:lnTo>
                <a:lnTo>
                  <a:pt x="0" y="97789"/>
                </a:lnTo>
                <a:lnTo>
                  <a:pt x="0" y="488950"/>
                </a:lnTo>
                <a:lnTo>
                  <a:pt x="7689" y="527000"/>
                </a:lnTo>
                <a:lnTo>
                  <a:pt x="28654" y="558085"/>
                </a:lnTo>
                <a:lnTo>
                  <a:pt x="59739" y="579050"/>
                </a:lnTo>
                <a:lnTo>
                  <a:pt x="97789" y="586739"/>
                </a:lnTo>
                <a:lnTo>
                  <a:pt x="891285" y="586739"/>
                </a:lnTo>
                <a:lnTo>
                  <a:pt x="929336" y="579050"/>
                </a:lnTo>
                <a:lnTo>
                  <a:pt x="960421" y="558085"/>
                </a:lnTo>
                <a:lnTo>
                  <a:pt x="981386" y="527000"/>
                </a:lnTo>
                <a:lnTo>
                  <a:pt x="989076" y="488950"/>
                </a:lnTo>
                <a:lnTo>
                  <a:pt x="989076" y="97789"/>
                </a:lnTo>
                <a:lnTo>
                  <a:pt x="981386" y="59739"/>
                </a:lnTo>
                <a:lnTo>
                  <a:pt x="960421" y="28654"/>
                </a:lnTo>
                <a:lnTo>
                  <a:pt x="929336" y="7689"/>
                </a:lnTo>
                <a:lnTo>
                  <a:pt x="891285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608326" y="1197175"/>
            <a:ext cx="82572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Data Terpilah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78508" y="1702307"/>
            <a:ext cx="750094" cy="646430"/>
          </a:xfrm>
          <a:custGeom>
            <a:avLst/>
            <a:gdLst/>
            <a:ahLst/>
            <a:cxnLst/>
            <a:rect l="l" t="t" r="r" b="b"/>
            <a:pathLst>
              <a:path w="1000125" h="646430">
                <a:moveTo>
                  <a:pt x="892047" y="0"/>
                </a:moveTo>
                <a:lnTo>
                  <a:pt x="107695" y="0"/>
                </a:lnTo>
                <a:lnTo>
                  <a:pt x="65793" y="8469"/>
                </a:lnTo>
                <a:lnTo>
                  <a:pt x="31559" y="31559"/>
                </a:lnTo>
                <a:lnTo>
                  <a:pt x="8469" y="65793"/>
                </a:lnTo>
                <a:lnTo>
                  <a:pt x="0" y="107695"/>
                </a:lnTo>
                <a:lnTo>
                  <a:pt x="0" y="538479"/>
                </a:lnTo>
                <a:lnTo>
                  <a:pt x="8469" y="580382"/>
                </a:lnTo>
                <a:lnTo>
                  <a:pt x="31559" y="614616"/>
                </a:lnTo>
                <a:lnTo>
                  <a:pt x="65793" y="637706"/>
                </a:lnTo>
                <a:lnTo>
                  <a:pt x="107695" y="646176"/>
                </a:lnTo>
                <a:lnTo>
                  <a:pt x="892047" y="646176"/>
                </a:lnTo>
                <a:lnTo>
                  <a:pt x="933950" y="637706"/>
                </a:lnTo>
                <a:lnTo>
                  <a:pt x="968184" y="614616"/>
                </a:lnTo>
                <a:lnTo>
                  <a:pt x="991274" y="580382"/>
                </a:lnTo>
                <a:lnTo>
                  <a:pt x="999744" y="538479"/>
                </a:lnTo>
                <a:lnTo>
                  <a:pt x="999744" y="107695"/>
                </a:lnTo>
                <a:lnTo>
                  <a:pt x="991274" y="65793"/>
                </a:lnTo>
                <a:lnTo>
                  <a:pt x="968184" y="31559"/>
                </a:lnTo>
                <a:lnTo>
                  <a:pt x="933950" y="8469"/>
                </a:lnTo>
                <a:lnTo>
                  <a:pt x="892047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85341" y="1686813"/>
            <a:ext cx="1268539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Alat </a:t>
            </a:r>
            <a:r>
              <a:rPr sz="1400" b="1" spc="-10" dirty="0">
                <a:latin typeface="Arial"/>
                <a:cs typeface="Arial"/>
              </a:rPr>
              <a:t>Analisis Gender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585341" y="4157471"/>
            <a:ext cx="1022985" cy="753110"/>
          </a:xfrm>
          <a:custGeom>
            <a:avLst/>
            <a:gdLst/>
            <a:ahLst/>
            <a:cxnLst/>
            <a:rect l="l" t="t" r="r" b="b"/>
            <a:pathLst>
              <a:path w="1363979" h="753110">
                <a:moveTo>
                  <a:pt x="1238503" y="0"/>
                </a:moveTo>
                <a:lnTo>
                  <a:pt x="125475" y="0"/>
                </a:lnTo>
                <a:lnTo>
                  <a:pt x="76616" y="9854"/>
                </a:lnTo>
                <a:lnTo>
                  <a:pt x="36734" y="36734"/>
                </a:lnTo>
                <a:lnTo>
                  <a:pt x="9854" y="76616"/>
                </a:lnTo>
                <a:lnTo>
                  <a:pt x="0" y="125475"/>
                </a:lnTo>
                <a:lnTo>
                  <a:pt x="0" y="627379"/>
                </a:lnTo>
                <a:lnTo>
                  <a:pt x="9854" y="676239"/>
                </a:lnTo>
                <a:lnTo>
                  <a:pt x="36734" y="716121"/>
                </a:lnTo>
                <a:lnTo>
                  <a:pt x="76616" y="743001"/>
                </a:lnTo>
                <a:lnTo>
                  <a:pt x="125475" y="752855"/>
                </a:lnTo>
                <a:lnTo>
                  <a:pt x="1238503" y="752855"/>
                </a:lnTo>
                <a:lnTo>
                  <a:pt x="1287363" y="743001"/>
                </a:lnTo>
                <a:lnTo>
                  <a:pt x="1327245" y="716121"/>
                </a:lnTo>
                <a:lnTo>
                  <a:pt x="1354125" y="676239"/>
                </a:lnTo>
                <a:lnTo>
                  <a:pt x="1363979" y="627379"/>
                </a:lnTo>
                <a:lnTo>
                  <a:pt x="1363979" y="125475"/>
                </a:lnTo>
                <a:lnTo>
                  <a:pt x="1354125" y="76616"/>
                </a:lnTo>
                <a:lnTo>
                  <a:pt x="1327245" y="36734"/>
                </a:lnTo>
                <a:lnTo>
                  <a:pt x="1287363" y="9854"/>
                </a:lnTo>
                <a:lnTo>
                  <a:pt x="1238503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585340" y="4302963"/>
            <a:ext cx="1268539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SDM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dan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Anggaran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230493" y="4093464"/>
            <a:ext cx="1052989" cy="295910"/>
          </a:xfrm>
          <a:custGeom>
            <a:avLst/>
            <a:gdLst/>
            <a:ahLst/>
            <a:cxnLst/>
            <a:rect l="l" t="t" r="r" b="b"/>
            <a:pathLst>
              <a:path w="1403984" h="295910">
                <a:moveTo>
                  <a:pt x="1354327" y="0"/>
                </a:moveTo>
                <a:lnTo>
                  <a:pt x="49275" y="0"/>
                </a:lnTo>
                <a:lnTo>
                  <a:pt x="30110" y="3877"/>
                </a:lnTo>
                <a:lnTo>
                  <a:pt x="14446" y="14446"/>
                </a:lnTo>
                <a:lnTo>
                  <a:pt x="3877" y="30110"/>
                </a:lnTo>
                <a:lnTo>
                  <a:pt x="0" y="49275"/>
                </a:lnTo>
                <a:lnTo>
                  <a:pt x="0" y="246380"/>
                </a:lnTo>
                <a:lnTo>
                  <a:pt x="3877" y="265545"/>
                </a:lnTo>
                <a:lnTo>
                  <a:pt x="14446" y="281209"/>
                </a:lnTo>
                <a:lnTo>
                  <a:pt x="30110" y="291778"/>
                </a:lnTo>
                <a:lnTo>
                  <a:pt x="49275" y="295656"/>
                </a:lnTo>
                <a:lnTo>
                  <a:pt x="1354327" y="295656"/>
                </a:lnTo>
                <a:lnTo>
                  <a:pt x="1373493" y="291778"/>
                </a:lnTo>
                <a:lnTo>
                  <a:pt x="1389157" y="281209"/>
                </a:lnTo>
                <a:lnTo>
                  <a:pt x="1399726" y="265545"/>
                </a:lnTo>
                <a:lnTo>
                  <a:pt x="1403603" y="246380"/>
                </a:lnTo>
                <a:lnTo>
                  <a:pt x="1403603" y="49275"/>
                </a:lnTo>
                <a:lnTo>
                  <a:pt x="1399726" y="30110"/>
                </a:lnTo>
                <a:lnTo>
                  <a:pt x="1389157" y="14446"/>
                </a:lnTo>
                <a:lnTo>
                  <a:pt x="1373493" y="3877"/>
                </a:lnTo>
                <a:lnTo>
                  <a:pt x="1354327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04060" y="4099303"/>
            <a:ext cx="114385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Arial"/>
                <a:cs typeface="Arial"/>
              </a:rPr>
              <a:t>institutional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617637" y="1877567"/>
            <a:ext cx="1053941" cy="295910"/>
          </a:xfrm>
          <a:custGeom>
            <a:avLst/>
            <a:gdLst/>
            <a:ahLst/>
            <a:cxnLst/>
            <a:rect l="l" t="t" r="r" b="b"/>
            <a:pathLst>
              <a:path w="1405254" h="295910">
                <a:moveTo>
                  <a:pt x="1355852" y="0"/>
                </a:moveTo>
                <a:lnTo>
                  <a:pt x="49275" y="0"/>
                </a:lnTo>
                <a:lnTo>
                  <a:pt x="30110" y="3877"/>
                </a:lnTo>
                <a:lnTo>
                  <a:pt x="14446" y="14446"/>
                </a:lnTo>
                <a:lnTo>
                  <a:pt x="3877" y="30110"/>
                </a:lnTo>
                <a:lnTo>
                  <a:pt x="0" y="49276"/>
                </a:lnTo>
                <a:lnTo>
                  <a:pt x="0" y="246380"/>
                </a:lnTo>
                <a:lnTo>
                  <a:pt x="3877" y="265545"/>
                </a:lnTo>
                <a:lnTo>
                  <a:pt x="14446" y="281209"/>
                </a:lnTo>
                <a:lnTo>
                  <a:pt x="30110" y="291778"/>
                </a:lnTo>
                <a:lnTo>
                  <a:pt x="49275" y="295656"/>
                </a:lnTo>
                <a:lnTo>
                  <a:pt x="1355852" y="295656"/>
                </a:lnTo>
                <a:lnTo>
                  <a:pt x="1375017" y="291778"/>
                </a:lnTo>
                <a:lnTo>
                  <a:pt x="1390681" y="281209"/>
                </a:lnTo>
                <a:lnTo>
                  <a:pt x="1401250" y="265545"/>
                </a:lnTo>
                <a:lnTo>
                  <a:pt x="1405127" y="246380"/>
                </a:lnTo>
                <a:lnTo>
                  <a:pt x="1405127" y="49276"/>
                </a:lnTo>
                <a:lnTo>
                  <a:pt x="1401250" y="30110"/>
                </a:lnTo>
                <a:lnTo>
                  <a:pt x="1390681" y="14446"/>
                </a:lnTo>
                <a:lnTo>
                  <a:pt x="1375017" y="3877"/>
                </a:lnTo>
                <a:lnTo>
                  <a:pt x="1355852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553296" y="1918539"/>
            <a:ext cx="1222152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Komitmen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00750" y="1359408"/>
            <a:ext cx="1052989" cy="295910"/>
          </a:xfrm>
          <a:custGeom>
            <a:avLst/>
            <a:gdLst/>
            <a:ahLst/>
            <a:cxnLst/>
            <a:rect l="l" t="t" r="r" b="b"/>
            <a:pathLst>
              <a:path w="1403984" h="295910">
                <a:moveTo>
                  <a:pt x="1354327" y="0"/>
                </a:moveTo>
                <a:lnTo>
                  <a:pt x="49275" y="0"/>
                </a:lnTo>
                <a:lnTo>
                  <a:pt x="30110" y="3877"/>
                </a:lnTo>
                <a:lnTo>
                  <a:pt x="14446" y="14446"/>
                </a:lnTo>
                <a:lnTo>
                  <a:pt x="3877" y="30110"/>
                </a:lnTo>
                <a:lnTo>
                  <a:pt x="0" y="49275"/>
                </a:lnTo>
                <a:lnTo>
                  <a:pt x="0" y="246379"/>
                </a:lnTo>
                <a:lnTo>
                  <a:pt x="3877" y="265545"/>
                </a:lnTo>
                <a:lnTo>
                  <a:pt x="14446" y="281209"/>
                </a:lnTo>
                <a:lnTo>
                  <a:pt x="30110" y="291778"/>
                </a:lnTo>
                <a:lnTo>
                  <a:pt x="49275" y="295655"/>
                </a:lnTo>
                <a:lnTo>
                  <a:pt x="1354327" y="295655"/>
                </a:lnTo>
                <a:lnTo>
                  <a:pt x="1373493" y="291778"/>
                </a:lnTo>
                <a:lnTo>
                  <a:pt x="1389157" y="281209"/>
                </a:lnTo>
                <a:lnTo>
                  <a:pt x="1399726" y="265545"/>
                </a:lnTo>
                <a:lnTo>
                  <a:pt x="1403603" y="246379"/>
                </a:lnTo>
                <a:lnTo>
                  <a:pt x="1403603" y="49275"/>
                </a:lnTo>
                <a:lnTo>
                  <a:pt x="1399726" y="30110"/>
                </a:lnTo>
                <a:lnTo>
                  <a:pt x="1389157" y="14446"/>
                </a:lnTo>
                <a:lnTo>
                  <a:pt x="1373493" y="3877"/>
                </a:lnTo>
                <a:lnTo>
                  <a:pt x="1354327" y="0"/>
                </a:lnTo>
                <a:close/>
              </a:path>
            </a:pathLst>
          </a:custGeom>
          <a:solidFill>
            <a:srgbClr val="F8D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202488" y="1382014"/>
            <a:ext cx="108099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Kebijakan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37819" y="1310639"/>
            <a:ext cx="7315200" cy="4843546"/>
            <a:chOff x="1117092" y="1310639"/>
            <a:chExt cx="9753600" cy="4843546"/>
          </a:xfrm>
        </p:grpSpPr>
        <p:sp>
          <p:nvSpPr>
            <p:cNvPr id="37" name="object 37"/>
            <p:cNvSpPr/>
            <p:nvPr/>
          </p:nvSpPr>
          <p:spPr>
            <a:xfrm>
              <a:off x="2953512" y="1310639"/>
              <a:ext cx="5784215" cy="3529965"/>
            </a:xfrm>
            <a:custGeom>
              <a:avLst/>
              <a:gdLst/>
              <a:ahLst/>
              <a:cxnLst/>
              <a:rect l="l" t="t" r="r" b="b"/>
              <a:pathLst>
                <a:path w="5784215" h="3529965">
                  <a:moveTo>
                    <a:pt x="1535430" y="3471926"/>
                  </a:moveTo>
                  <a:lnTo>
                    <a:pt x="198691" y="2332215"/>
                  </a:lnTo>
                  <a:lnTo>
                    <a:pt x="219786" y="2307463"/>
                  </a:lnTo>
                  <a:lnTo>
                    <a:pt x="248158" y="2274189"/>
                  </a:lnTo>
                  <a:lnTo>
                    <a:pt x="0" y="2212848"/>
                  </a:lnTo>
                  <a:lnTo>
                    <a:pt x="99822" y="2448179"/>
                  </a:lnTo>
                  <a:lnTo>
                    <a:pt x="149237" y="2390216"/>
                  </a:lnTo>
                  <a:lnTo>
                    <a:pt x="1485900" y="3529965"/>
                  </a:lnTo>
                  <a:lnTo>
                    <a:pt x="1535430" y="3471926"/>
                  </a:lnTo>
                  <a:close/>
                </a:path>
                <a:path w="5784215" h="3529965">
                  <a:moveTo>
                    <a:pt x="2137283" y="0"/>
                  </a:moveTo>
                  <a:lnTo>
                    <a:pt x="1889633" y="63373"/>
                  </a:lnTo>
                  <a:lnTo>
                    <a:pt x="1939569" y="120980"/>
                  </a:lnTo>
                  <a:lnTo>
                    <a:pt x="528193" y="1344295"/>
                  </a:lnTo>
                  <a:lnTo>
                    <a:pt x="578104" y="1401953"/>
                  </a:lnTo>
                  <a:lnTo>
                    <a:pt x="1989455" y="178536"/>
                  </a:lnTo>
                  <a:lnTo>
                    <a:pt x="2039366" y="236093"/>
                  </a:lnTo>
                  <a:lnTo>
                    <a:pt x="2097455" y="96012"/>
                  </a:lnTo>
                  <a:lnTo>
                    <a:pt x="2137283" y="0"/>
                  </a:lnTo>
                  <a:close/>
                </a:path>
                <a:path w="5784215" h="3529965">
                  <a:moveTo>
                    <a:pt x="5784088" y="2289810"/>
                  </a:moveTo>
                  <a:lnTo>
                    <a:pt x="5732907" y="2233422"/>
                  </a:lnTo>
                  <a:lnTo>
                    <a:pt x="4609211" y="3250577"/>
                  </a:lnTo>
                  <a:lnTo>
                    <a:pt x="4558030" y="3194050"/>
                  </a:lnTo>
                  <a:lnTo>
                    <a:pt x="4465320" y="3432175"/>
                  </a:lnTo>
                  <a:lnTo>
                    <a:pt x="4711446" y="3363468"/>
                  </a:lnTo>
                  <a:lnTo>
                    <a:pt x="4683493" y="3332607"/>
                  </a:lnTo>
                  <a:lnTo>
                    <a:pt x="4660328" y="3307029"/>
                  </a:lnTo>
                  <a:lnTo>
                    <a:pt x="5784088" y="2289810"/>
                  </a:lnTo>
                  <a:close/>
                </a:path>
              </a:pathLst>
            </a:custGeom>
            <a:solidFill>
              <a:srgbClr val="F8DB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17092" y="5873515"/>
              <a:ext cx="9753600" cy="280670"/>
            </a:xfrm>
            <a:custGeom>
              <a:avLst/>
              <a:gdLst/>
              <a:ahLst/>
              <a:cxnLst/>
              <a:rect l="l" t="t" r="r" b="b"/>
              <a:pathLst>
                <a:path w="9753600" h="280670">
                  <a:moveTo>
                    <a:pt x="4959090" y="0"/>
                  </a:moveTo>
                  <a:lnTo>
                    <a:pt x="4388210" y="675"/>
                  </a:lnTo>
                  <a:lnTo>
                    <a:pt x="3835761" y="3182"/>
                  </a:lnTo>
                  <a:lnTo>
                    <a:pt x="3305720" y="7415"/>
                  </a:lnTo>
                  <a:lnTo>
                    <a:pt x="2801747" y="13269"/>
                  </a:lnTo>
                  <a:lnTo>
                    <a:pt x="2327499" y="20639"/>
                  </a:lnTo>
                  <a:lnTo>
                    <a:pt x="1886637" y="29420"/>
                  </a:lnTo>
                  <a:lnTo>
                    <a:pt x="1538101" y="37989"/>
                  </a:lnTo>
                  <a:lnTo>
                    <a:pt x="1219085" y="47451"/>
                  </a:lnTo>
                  <a:lnTo>
                    <a:pt x="977451" y="55970"/>
                  </a:lnTo>
                  <a:lnTo>
                    <a:pt x="759250" y="65025"/>
                  </a:lnTo>
                  <a:lnTo>
                    <a:pt x="602458" y="72629"/>
                  </a:lnTo>
                  <a:lnTo>
                    <a:pt x="462200" y="80532"/>
                  </a:lnTo>
                  <a:lnTo>
                    <a:pt x="368267" y="86643"/>
                  </a:lnTo>
                  <a:lnTo>
                    <a:pt x="284307" y="92903"/>
                  </a:lnTo>
                  <a:lnTo>
                    <a:pt x="210606" y="99303"/>
                  </a:lnTo>
                  <a:lnTo>
                    <a:pt x="167315" y="103644"/>
                  </a:lnTo>
                  <a:lnTo>
                    <a:pt x="128797" y="108040"/>
                  </a:lnTo>
                  <a:lnTo>
                    <a:pt x="66424" y="116993"/>
                  </a:lnTo>
                  <a:lnTo>
                    <a:pt x="24168" y="126142"/>
                  </a:lnTo>
                  <a:lnTo>
                    <a:pt x="0" y="140188"/>
                  </a:lnTo>
                  <a:lnTo>
                    <a:pt x="680" y="142554"/>
                  </a:lnTo>
                  <a:lnTo>
                    <a:pt x="42739" y="158832"/>
                  </a:lnTo>
                  <a:lnTo>
                    <a:pt x="111355" y="170117"/>
                  </a:lnTo>
                  <a:lnTo>
                    <a:pt x="188369" y="178910"/>
                  </a:lnTo>
                  <a:lnTo>
                    <a:pt x="258586" y="185355"/>
                  </a:lnTo>
                  <a:lnTo>
                    <a:pt x="339158" y="191662"/>
                  </a:lnTo>
                  <a:lnTo>
                    <a:pt x="429799" y="197824"/>
                  </a:lnTo>
                  <a:lnTo>
                    <a:pt x="565817" y="205798"/>
                  </a:lnTo>
                  <a:lnTo>
                    <a:pt x="718540" y="213479"/>
                  </a:lnTo>
                  <a:lnTo>
                    <a:pt x="931893" y="222636"/>
                  </a:lnTo>
                  <a:lnTo>
                    <a:pt x="1168947" y="231266"/>
                  </a:lnTo>
                  <a:lnTo>
                    <a:pt x="1482819" y="240870"/>
                  </a:lnTo>
                  <a:lnTo>
                    <a:pt x="1826596" y="249593"/>
                  </a:lnTo>
                  <a:lnTo>
                    <a:pt x="2197972" y="257368"/>
                  </a:lnTo>
                  <a:lnTo>
                    <a:pt x="2663054" y="265151"/>
                  </a:lnTo>
                  <a:lnTo>
                    <a:pt x="3158908" y="271449"/>
                  </a:lnTo>
                  <a:lnTo>
                    <a:pt x="3681874" y="276156"/>
                  </a:lnTo>
                  <a:lnTo>
                    <a:pt x="4228294" y="279167"/>
                  </a:lnTo>
                  <a:lnTo>
                    <a:pt x="4794509" y="280376"/>
                  </a:lnTo>
                  <a:lnTo>
                    <a:pt x="5365389" y="279701"/>
                  </a:lnTo>
                  <a:lnTo>
                    <a:pt x="5917838" y="277194"/>
                  </a:lnTo>
                  <a:lnTo>
                    <a:pt x="6447879" y="272961"/>
                  </a:lnTo>
                  <a:lnTo>
                    <a:pt x="6951852" y="267107"/>
                  </a:lnTo>
                  <a:lnTo>
                    <a:pt x="7426100" y="259737"/>
                  </a:lnTo>
                  <a:lnTo>
                    <a:pt x="7866962" y="250956"/>
                  </a:lnTo>
                  <a:lnTo>
                    <a:pt x="8215498" y="242387"/>
                  </a:lnTo>
                  <a:lnTo>
                    <a:pt x="8534514" y="232925"/>
                  </a:lnTo>
                  <a:lnTo>
                    <a:pt x="8776148" y="224406"/>
                  </a:lnTo>
                  <a:lnTo>
                    <a:pt x="8994349" y="215351"/>
                  </a:lnTo>
                  <a:lnTo>
                    <a:pt x="9151141" y="207747"/>
                  </a:lnTo>
                  <a:lnTo>
                    <a:pt x="9291399" y="199844"/>
                  </a:lnTo>
                  <a:lnTo>
                    <a:pt x="9385332" y="193733"/>
                  </a:lnTo>
                  <a:lnTo>
                    <a:pt x="9469292" y="187473"/>
                  </a:lnTo>
                  <a:lnTo>
                    <a:pt x="9542993" y="181073"/>
                  </a:lnTo>
                  <a:lnTo>
                    <a:pt x="9586284" y="176732"/>
                  </a:lnTo>
                  <a:lnTo>
                    <a:pt x="9624802" y="172335"/>
                  </a:lnTo>
                  <a:lnTo>
                    <a:pt x="9687175" y="163383"/>
                  </a:lnTo>
                  <a:lnTo>
                    <a:pt x="9729431" y="154234"/>
                  </a:lnTo>
                  <a:lnTo>
                    <a:pt x="9753600" y="140188"/>
                  </a:lnTo>
                  <a:lnTo>
                    <a:pt x="9752919" y="137822"/>
                  </a:lnTo>
                  <a:lnTo>
                    <a:pt x="9710860" y="121544"/>
                  </a:lnTo>
                  <a:lnTo>
                    <a:pt x="9642244" y="110259"/>
                  </a:lnTo>
                  <a:lnTo>
                    <a:pt x="9565230" y="101466"/>
                  </a:lnTo>
                  <a:lnTo>
                    <a:pt x="9495013" y="95021"/>
                  </a:lnTo>
                  <a:lnTo>
                    <a:pt x="9414441" y="88713"/>
                  </a:lnTo>
                  <a:lnTo>
                    <a:pt x="9323800" y="82552"/>
                  </a:lnTo>
                  <a:lnTo>
                    <a:pt x="9187782" y="74578"/>
                  </a:lnTo>
                  <a:lnTo>
                    <a:pt x="9035059" y="66897"/>
                  </a:lnTo>
                  <a:lnTo>
                    <a:pt x="8821706" y="57740"/>
                  </a:lnTo>
                  <a:lnTo>
                    <a:pt x="8584652" y="49110"/>
                  </a:lnTo>
                  <a:lnTo>
                    <a:pt x="8270780" y="39506"/>
                  </a:lnTo>
                  <a:lnTo>
                    <a:pt x="7927003" y="30783"/>
                  </a:lnTo>
                  <a:lnTo>
                    <a:pt x="7555627" y="23008"/>
                  </a:lnTo>
                  <a:lnTo>
                    <a:pt x="7090545" y="15224"/>
                  </a:lnTo>
                  <a:lnTo>
                    <a:pt x="6594691" y="8926"/>
                  </a:lnTo>
                  <a:lnTo>
                    <a:pt x="6071725" y="4219"/>
                  </a:lnTo>
                  <a:lnTo>
                    <a:pt x="5525305" y="1209"/>
                  </a:lnTo>
                  <a:lnTo>
                    <a:pt x="4959090" y="0"/>
                  </a:lnTo>
                  <a:close/>
                </a:path>
              </a:pathLst>
            </a:custGeom>
            <a:solidFill>
              <a:srgbClr val="C0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875537" y="6208795"/>
            <a:ext cx="7315200" cy="281940"/>
          </a:xfrm>
          <a:custGeom>
            <a:avLst/>
            <a:gdLst/>
            <a:ahLst/>
            <a:cxnLst/>
            <a:rect l="l" t="t" r="r" b="b"/>
            <a:pathLst>
              <a:path w="9753600" h="281939">
                <a:moveTo>
                  <a:pt x="4959090" y="0"/>
                </a:moveTo>
                <a:lnTo>
                  <a:pt x="4388210" y="679"/>
                </a:lnTo>
                <a:lnTo>
                  <a:pt x="3835761" y="3199"/>
                </a:lnTo>
                <a:lnTo>
                  <a:pt x="3305720" y="7455"/>
                </a:lnTo>
                <a:lnTo>
                  <a:pt x="2801747" y="13341"/>
                </a:lnTo>
                <a:lnTo>
                  <a:pt x="2327499" y="20751"/>
                </a:lnTo>
                <a:lnTo>
                  <a:pt x="1886637" y="29580"/>
                </a:lnTo>
                <a:lnTo>
                  <a:pt x="1538101" y="38196"/>
                </a:lnTo>
                <a:lnTo>
                  <a:pt x="1219085" y="47710"/>
                </a:lnTo>
                <a:lnTo>
                  <a:pt x="977451" y="56275"/>
                </a:lnTo>
                <a:lnTo>
                  <a:pt x="759250" y="65380"/>
                </a:lnTo>
                <a:lnTo>
                  <a:pt x="602458" y="73025"/>
                </a:lnTo>
                <a:lnTo>
                  <a:pt x="462200" y="80970"/>
                </a:lnTo>
                <a:lnTo>
                  <a:pt x="368267" y="87115"/>
                </a:lnTo>
                <a:lnTo>
                  <a:pt x="284307" y="93408"/>
                </a:lnTo>
                <a:lnTo>
                  <a:pt x="210606" y="99843"/>
                </a:lnTo>
                <a:lnTo>
                  <a:pt x="167315" y="104207"/>
                </a:lnTo>
                <a:lnTo>
                  <a:pt x="128797" y="108628"/>
                </a:lnTo>
                <a:lnTo>
                  <a:pt x="66424" y="117629"/>
                </a:lnTo>
                <a:lnTo>
                  <a:pt x="24168" y="126827"/>
                </a:lnTo>
                <a:lnTo>
                  <a:pt x="0" y="140950"/>
                </a:lnTo>
                <a:lnTo>
                  <a:pt x="680" y="143328"/>
                </a:lnTo>
                <a:lnTo>
                  <a:pt x="42739" y="159695"/>
                </a:lnTo>
                <a:lnTo>
                  <a:pt x="111355" y="171041"/>
                </a:lnTo>
                <a:lnTo>
                  <a:pt x="188369" y="179882"/>
                </a:lnTo>
                <a:lnTo>
                  <a:pt x="258586" y="186362"/>
                </a:lnTo>
                <a:lnTo>
                  <a:pt x="339158" y="192703"/>
                </a:lnTo>
                <a:lnTo>
                  <a:pt x="429799" y="198898"/>
                </a:lnTo>
                <a:lnTo>
                  <a:pt x="565817" y="206916"/>
                </a:lnTo>
                <a:lnTo>
                  <a:pt x="718540" y="214638"/>
                </a:lnTo>
                <a:lnTo>
                  <a:pt x="931893" y="223845"/>
                </a:lnTo>
                <a:lnTo>
                  <a:pt x="1168947" y="232522"/>
                </a:lnTo>
                <a:lnTo>
                  <a:pt x="1482819" y="242179"/>
                </a:lnTo>
                <a:lnTo>
                  <a:pt x="1826596" y="250949"/>
                </a:lnTo>
                <a:lnTo>
                  <a:pt x="2197972" y="258766"/>
                </a:lnTo>
                <a:lnTo>
                  <a:pt x="2663054" y="266592"/>
                </a:lnTo>
                <a:lnTo>
                  <a:pt x="3158908" y="272924"/>
                </a:lnTo>
                <a:lnTo>
                  <a:pt x="3681874" y="277657"/>
                </a:lnTo>
                <a:lnTo>
                  <a:pt x="4228294" y="280684"/>
                </a:lnTo>
                <a:lnTo>
                  <a:pt x="4794509" y="281900"/>
                </a:lnTo>
                <a:lnTo>
                  <a:pt x="5365389" y="281221"/>
                </a:lnTo>
                <a:lnTo>
                  <a:pt x="5917838" y="278701"/>
                </a:lnTo>
                <a:lnTo>
                  <a:pt x="6447879" y="274445"/>
                </a:lnTo>
                <a:lnTo>
                  <a:pt x="6951852" y="268558"/>
                </a:lnTo>
                <a:lnTo>
                  <a:pt x="7426100" y="261148"/>
                </a:lnTo>
                <a:lnTo>
                  <a:pt x="7866962" y="252320"/>
                </a:lnTo>
                <a:lnTo>
                  <a:pt x="8215498" y="243704"/>
                </a:lnTo>
                <a:lnTo>
                  <a:pt x="8534514" y="234190"/>
                </a:lnTo>
                <a:lnTo>
                  <a:pt x="8776148" y="225624"/>
                </a:lnTo>
                <a:lnTo>
                  <a:pt x="8994349" y="216520"/>
                </a:lnTo>
                <a:lnTo>
                  <a:pt x="9151141" y="208875"/>
                </a:lnTo>
                <a:lnTo>
                  <a:pt x="9291399" y="200929"/>
                </a:lnTo>
                <a:lnTo>
                  <a:pt x="9385332" y="194785"/>
                </a:lnTo>
                <a:lnTo>
                  <a:pt x="9469292" y="188491"/>
                </a:lnTo>
                <a:lnTo>
                  <a:pt x="9542993" y="182057"/>
                </a:lnTo>
                <a:lnTo>
                  <a:pt x="9586284" y="177692"/>
                </a:lnTo>
                <a:lnTo>
                  <a:pt x="9624802" y="173272"/>
                </a:lnTo>
                <a:lnTo>
                  <a:pt x="9687175" y="164270"/>
                </a:lnTo>
                <a:lnTo>
                  <a:pt x="9729431" y="155072"/>
                </a:lnTo>
                <a:lnTo>
                  <a:pt x="9753600" y="140950"/>
                </a:lnTo>
                <a:lnTo>
                  <a:pt x="9752919" y="138571"/>
                </a:lnTo>
                <a:lnTo>
                  <a:pt x="9710860" y="122205"/>
                </a:lnTo>
                <a:lnTo>
                  <a:pt x="9642244" y="110859"/>
                </a:lnTo>
                <a:lnTo>
                  <a:pt x="9565230" y="102018"/>
                </a:lnTo>
                <a:lnTo>
                  <a:pt x="9495013" y="95538"/>
                </a:lnTo>
                <a:lnTo>
                  <a:pt x="9414441" y="89196"/>
                </a:lnTo>
                <a:lnTo>
                  <a:pt x="9323800" y="83001"/>
                </a:lnTo>
                <a:lnTo>
                  <a:pt x="9187782" y="74984"/>
                </a:lnTo>
                <a:lnTo>
                  <a:pt x="9035059" y="67262"/>
                </a:lnTo>
                <a:lnTo>
                  <a:pt x="8821706" y="58054"/>
                </a:lnTo>
                <a:lnTo>
                  <a:pt x="8584652" y="49378"/>
                </a:lnTo>
                <a:lnTo>
                  <a:pt x="8270780" y="39721"/>
                </a:lnTo>
                <a:lnTo>
                  <a:pt x="7927003" y="30951"/>
                </a:lnTo>
                <a:lnTo>
                  <a:pt x="7555627" y="23134"/>
                </a:lnTo>
                <a:lnTo>
                  <a:pt x="7090545" y="15308"/>
                </a:lnTo>
                <a:lnTo>
                  <a:pt x="6594691" y="8975"/>
                </a:lnTo>
                <a:lnTo>
                  <a:pt x="6071725" y="4243"/>
                </a:lnTo>
                <a:lnTo>
                  <a:pt x="5525305" y="1215"/>
                </a:lnTo>
                <a:lnTo>
                  <a:pt x="4959090" y="0"/>
                </a:lnTo>
                <a:close/>
              </a:path>
            </a:pathLst>
          </a:custGeom>
          <a:solidFill>
            <a:srgbClr val="D2F4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5537" y="6582408"/>
            <a:ext cx="7315200" cy="275590"/>
          </a:xfrm>
          <a:custGeom>
            <a:avLst/>
            <a:gdLst/>
            <a:ahLst/>
            <a:cxnLst/>
            <a:rect l="l" t="t" r="r" b="b"/>
            <a:pathLst>
              <a:path w="9753600" h="275590">
                <a:moveTo>
                  <a:pt x="6298939" y="274320"/>
                </a:moveTo>
                <a:lnTo>
                  <a:pt x="3454660" y="274320"/>
                </a:lnTo>
                <a:lnTo>
                  <a:pt x="3529902" y="275590"/>
                </a:lnTo>
                <a:lnTo>
                  <a:pt x="6223697" y="275590"/>
                </a:lnTo>
                <a:lnTo>
                  <a:pt x="6298939" y="274320"/>
                </a:lnTo>
                <a:close/>
              </a:path>
              <a:path w="9753600" h="275590">
                <a:moveTo>
                  <a:pt x="6447879" y="273050"/>
                </a:moveTo>
                <a:lnTo>
                  <a:pt x="3305720" y="273050"/>
                </a:lnTo>
                <a:lnTo>
                  <a:pt x="3379929" y="274320"/>
                </a:lnTo>
                <a:lnTo>
                  <a:pt x="6373670" y="274320"/>
                </a:lnTo>
                <a:lnTo>
                  <a:pt x="6447879" y="273050"/>
                </a:lnTo>
                <a:close/>
              </a:path>
              <a:path w="9753600" h="275590">
                <a:moveTo>
                  <a:pt x="6667273" y="270510"/>
                </a:moveTo>
                <a:lnTo>
                  <a:pt x="3086326" y="270510"/>
                </a:lnTo>
                <a:lnTo>
                  <a:pt x="3232042" y="273050"/>
                </a:lnTo>
                <a:lnTo>
                  <a:pt x="6521557" y="273050"/>
                </a:lnTo>
                <a:lnTo>
                  <a:pt x="6667273" y="270510"/>
                </a:lnTo>
                <a:close/>
              </a:path>
              <a:path w="9753600" h="275590">
                <a:moveTo>
                  <a:pt x="6881591" y="267970"/>
                </a:moveTo>
                <a:lnTo>
                  <a:pt x="2872008" y="267970"/>
                </a:lnTo>
                <a:lnTo>
                  <a:pt x="3014309" y="270510"/>
                </a:lnTo>
                <a:lnTo>
                  <a:pt x="6739290" y="270510"/>
                </a:lnTo>
                <a:lnTo>
                  <a:pt x="6881591" y="267970"/>
                </a:lnTo>
                <a:close/>
              </a:path>
              <a:path w="9753600" h="275590">
                <a:moveTo>
                  <a:pt x="7226725" y="262890"/>
                </a:moveTo>
                <a:lnTo>
                  <a:pt x="2526874" y="262890"/>
                </a:lnTo>
                <a:lnTo>
                  <a:pt x="2801747" y="267970"/>
                </a:lnTo>
                <a:lnTo>
                  <a:pt x="6951852" y="267970"/>
                </a:lnTo>
                <a:lnTo>
                  <a:pt x="7226725" y="262890"/>
                </a:lnTo>
                <a:close/>
              </a:path>
              <a:path w="9753600" h="275590">
                <a:moveTo>
                  <a:pt x="7491209" y="21590"/>
                </a:moveTo>
                <a:lnTo>
                  <a:pt x="2262390" y="21590"/>
                </a:lnTo>
                <a:lnTo>
                  <a:pt x="1886637" y="29210"/>
                </a:lnTo>
                <a:lnTo>
                  <a:pt x="1826596" y="31750"/>
                </a:lnTo>
                <a:lnTo>
                  <a:pt x="1482819" y="39370"/>
                </a:lnTo>
                <a:lnTo>
                  <a:pt x="1428369" y="41910"/>
                </a:lnTo>
                <a:lnTo>
                  <a:pt x="1270106" y="45720"/>
                </a:lnTo>
                <a:lnTo>
                  <a:pt x="1219085" y="48260"/>
                </a:lnTo>
                <a:lnTo>
                  <a:pt x="1119705" y="50800"/>
                </a:lnTo>
                <a:lnTo>
                  <a:pt x="1071367" y="53340"/>
                </a:lnTo>
                <a:lnTo>
                  <a:pt x="977451" y="55880"/>
                </a:lnTo>
                <a:lnTo>
                  <a:pt x="931893" y="58420"/>
                </a:lnTo>
                <a:lnTo>
                  <a:pt x="887284" y="59690"/>
                </a:lnTo>
                <a:lnTo>
                  <a:pt x="843633" y="62230"/>
                </a:lnTo>
                <a:lnTo>
                  <a:pt x="800952" y="63500"/>
                </a:lnTo>
                <a:lnTo>
                  <a:pt x="759250" y="66040"/>
                </a:lnTo>
                <a:lnTo>
                  <a:pt x="678830" y="68580"/>
                </a:lnTo>
                <a:lnTo>
                  <a:pt x="602458" y="73660"/>
                </a:lnTo>
                <a:lnTo>
                  <a:pt x="565817" y="74930"/>
                </a:lnTo>
                <a:lnTo>
                  <a:pt x="530220" y="77470"/>
                </a:lnTo>
                <a:lnTo>
                  <a:pt x="495677" y="78740"/>
                </a:lnTo>
                <a:lnTo>
                  <a:pt x="462200" y="81280"/>
                </a:lnTo>
                <a:lnTo>
                  <a:pt x="429799" y="82550"/>
                </a:lnTo>
                <a:lnTo>
                  <a:pt x="368267" y="87630"/>
                </a:lnTo>
                <a:lnTo>
                  <a:pt x="339158" y="88900"/>
                </a:lnTo>
                <a:lnTo>
                  <a:pt x="311168" y="91440"/>
                </a:lnTo>
                <a:lnTo>
                  <a:pt x="284307" y="92710"/>
                </a:lnTo>
                <a:lnTo>
                  <a:pt x="210606" y="100330"/>
                </a:lnTo>
                <a:lnTo>
                  <a:pt x="188369" y="101600"/>
                </a:lnTo>
                <a:lnTo>
                  <a:pt x="147454" y="106680"/>
                </a:lnTo>
                <a:lnTo>
                  <a:pt x="128797" y="107950"/>
                </a:lnTo>
                <a:lnTo>
                  <a:pt x="111355" y="110490"/>
                </a:lnTo>
                <a:lnTo>
                  <a:pt x="95139" y="113030"/>
                </a:lnTo>
                <a:lnTo>
                  <a:pt x="80158" y="115570"/>
                </a:lnTo>
                <a:lnTo>
                  <a:pt x="66424" y="116840"/>
                </a:lnTo>
                <a:lnTo>
                  <a:pt x="53947" y="119380"/>
                </a:lnTo>
                <a:lnTo>
                  <a:pt x="42739" y="121920"/>
                </a:lnTo>
                <a:lnTo>
                  <a:pt x="32809" y="124460"/>
                </a:lnTo>
                <a:lnTo>
                  <a:pt x="24168" y="127000"/>
                </a:lnTo>
                <a:lnTo>
                  <a:pt x="16828" y="128270"/>
                </a:lnTo>
                <a:lnTo>
                  <a:pt x="0" y="140970"/>
                </a:lnTo>
                <a:lnTo>
                  <a:pt x="680" y="143510"/>
                </a:lnTo>
                <a:lnTo>
                  <a:pt x="2713" y="144780"/>
                </a:lnTo>
                <a:lnTo>
                  <a:pt x="6090" y="147320"/>
                </a:lnTo>
                <a:lnTo>
                  <a:pt x="42739" y="158750"/>
                </a:lnTo>
                <a:lnTo>
                  <a:pt x="53947" y="161290"/>
                </a:lnTo>
                <a:lnTo>
                  <a:pt x="66424" y="163830"/>
                </a:lnTo>
                <a:lnTo>
                  <a:pt x="80158" y="166370"/>
                </a:lnTo>
                <a:lnTo>
                  <a:pt x="95139" y="168910"/>
                </a:lnTo>
                <a:lnTo>
                  <a:pt x="111355" y="170180"/>
                </a:lnTo>
                <a:lnTo>
                  <a:pt x="147454" y="175260"/>
                </a:lnTo>
                <a:lnTo>
                  <a:pt x="167315" y="176530"/>
                </a:lnTo>
                <a:lnTo>
                  <a:pt x="234015" y="184150"/>
                </a:lnTo>
                <a:lnTo>
                  <a:pt x="258586" y="185420"/>
                </a:lnTo>
                <a:lnTo>
                  <a:pt x="311168" y="190500"/>
                </a:lnTo>
                <a:lnTo>
                  <a:pt x="339158" y="191770"/>
                </a:lnTo>
                <a:lnTo>
                  <a:pt x="368267" y="194310"/>
                </a:lnTo>
                <a:lnTo>
                  <a:pt x="398484" y="195580"/>
                </a:lnTo>
                <a:lnTo>
                  <a:pt x="462200" y="200660"/>
                </a:lnTo>
                <a:lnTo>
                  <a:pt x="495677" y="201930"/>
                </a:lnTo>
                <a:lnTo>
                  <a:pt x="530220" y="204470"/>
                </a:lnTo>
                <a:lnTo>
                  <a:pt x="565817" y="205740"/>
                </a:lnTo>
                <a:lnTo>
                  <a:pt x="602458" y="208280"/>
                </a:lnTo>
                <a:lnTo>
                  <a:pt x="640133" y="209550"/>
                </a:lnTo>
                <a:lnTo>
                  <a:pt x="678830" y="212090"/>
                </a:lnTo>
                <a:lnTo>
                  <a:pt x="718540" y="213360"/>
                </a:lnTo>
                <a:lnTo>
                  <a:pt x="759250" y="215900"/>
                </a:lnTo>
                <a:lnTo>
                  <a:pt x="800952" y="217170"/>
                </a:lnTo>
                <a:lnTo>
                  <a:pt x="843633" y="219710"/>
                </a:lnTo>
                <a:lnTo>
                  <a:pt x="887284" y="220980"/>
                </a:lnTo>
                <a:lnTo>
                  <a:pt x="931893" y="223520"/>
                </a:lnTo>
                <a:lnTo>
                  <a:pt x="1023946" y="226060"/>
                </a:lnTo>
                <a:lnTo>
                  <a:pt x="1071367" y="228600"/>
                </a:lnTo>
                <a:lnTo>
                  <a:pt x="1168947" y="231140"/>
                </a:lnTo>
                <a:lnTo>
                  <a:pt x="1219085" y="233680"/>
                </a:lnTo>
                <a:lnTo>
                  <a:pt x="1322001" y="236220"/>
                </a:lnTo>
                <a:lnTo>
                  <a:pt x="1374759" y="238760"/>
                </a:lnTo>
                <a:lnTo>
                  <a:pt x="1594203" y="243840"/>
                </a:lnTo>
                <a:lnTo>
                  <a:pt x="1651114" y="246380"/>
                </a:lnTo>
                <a:lnTo>
                  <a:pt x="2459752" y="262890"/>
                </a:lnTo>
                <a:lnTo>
                  <a:pt x="7293847" y="262890"/>
                </a:lnTo>
                <a:lnTo>
                  <a:pt x="8102485" y="246380"/>
                </a:lnTo>
                <a:lnTo>
                  <a:pt x="8159396" y="243840"/>
                </a:lnTo>
                <a:lnTo>
                  <a:pt x="8378840" y="238760"/>
                </a:lnTo>
                <a:lnTo>
                  <a:pt x="8431598" y="236220"/>
                </a:lnTo>
                <a:lnTo>
                  <a:pt x="8534514" y="233680"/>
                </a:lnTo>
                <a:lnTo>
                  <a:pt x="8584652" y="231140"/>
                </a:lnTo>
                <a:lnTo>
                  <a:pt x="8682232" y="228600"/>
                </a:lnTo>
                <a:lnTo>
                  <a:pt x="8729653" y="226060"/>
                </a:lnTo>
                <a:lnTo>
                  <a:pt x="8821706" y="223520"/>
                </a:lnTo>
                <a:lnTo>
                  <a:pt x="8866315" y="220980"/>
                </a:lnTo>
                <a:lnTo>
                  <a:pt x="8909966" y="219710"/>
                </a:lnTo>
                <a:lnTo>
                  <a:pt x="8952647" y="217170"/>
                </a:lnTo>
                <a:lnTo>
                  <a:pt x="8994349" y="215900"/>
                </a:lnTo>
                <a:lnTo>
                  <a:pt x="9035059" y="213360"/>
                </a:lnTo>
                <a:lnTo>
                  <a:pt x="9074769" y="212090"/>
                </a:lnTo>
                <a:lnTo>
                  <a:pt x="9113466" y="209550"/>
                </a:lnTo>
                <a:lnTo>
                  <a:pt x="9151141" y="208280"/>
                </a:lnTo>
                <a:lnTo>
                  <a:pt x="9187782" y="205740"/>
                </a:lnTo>
                <a:lnTo>
                  <a:pt x="9223379" y="204470"/>
                </a:lnTo>
                <a:lnTo>
                  <a:pt x="9257922" y="201930"/>
                </a:lnTo>
                <a:lnTo>
                  <a:pt x="9291399" y="200660"/>
                </a:lnTo>
                <a:lnTo>
                  <a:pt x="9355115" y="195580"/>
                </a:lnTo>
                <a:lnTo>
                  <a:pt x="9385332" y="194310"/>
                </a:lnTo>
                <a:lnTo>
                  <a:pt x="9414441" y="191770"/>
                </a:lnTo>
                <a:lnTo>
                  <a:pt x="9442431" y="190500"/>
                </a:lnTo>
                <a:lnTo>
                  <a:pt x="9495013" y="185420"/>
                </a:lnTo>
                <a:lnTo>
                  <a:pt x="9519584" y="184150"/>
                </a:lnTo>
                <a:lnTo>
                  <a:pt x="9586284" y="176530"/>
                </a:lnTo>
                <a:lnTo>
                  <a:pt x="9606145" y="175260"/>
                </a:lnTo>
                <a:lnTo>
                  <a:pt x="9642244" y="170180"/>
                </a:lnTo>
                <a:lnTo>
                  <a:pt x="9687175" y="163830"/>
                </a:lnTo>
                <a:lnTo>
                  <a:pt x="9710860" y="158750"/>
                </a:lnTo>
                <a:lnTo>
                  <a:pt x="9720790" y="157480"/>
                </a:lnTo>
                <a:lnTo>
                  <a:pt x="9750886" y="144780"/>
                </a:lnTo>
                <a:lnTo>
                  <a:pt x="9752919" y="143510"/>
                </a:lnTo>
                <a:lnTo>
                  <a:pt x="9753600" y="140970"/>
                </a:lnTo>
                <a:lnTo>
                  <a:pt x="9752919" y="138430"/>
                </a:lnTo>
                <a:lnTo>
                  <a:pt x="9750886" y="135890"/>
                </a:lnTo>
                <a:lnTo>
                  <a:pt x="9747509" y="133350"/>
                </a:lnTo>
                <a:lnTo>
                  <a:pt x="9742801" y="130810"/>
                </a:lnTo>
                <a:lnTo>
                  <a:pt x="9736771" y="128270"/>
                </a:lnTo>
                <a:lnTo>
                  <a:pt x="9729431" y="127000"/>
                </a:lnTo>
                <a:lnTo>
                  <a:pt x="9720790" y="124460"/>
                </a:lnTo>
                <a:lnTo>
                  <a:pt x="9710860" y="121920"/>
                </a:lnTo>
                <a:lnTo>
                  <a:pt x="9699652" y="119380"/>
                </a:lnTo>
                <a:lnTo>
                  <a:pt x="9687175" y="116840"/>
                </a:lnTo>
                <a:lnTo>
                  <a:pt x="9673441" y="115570"/>
                </a:lnTo>
                <a:lnTo>
                  <a:pt x="9658460" y="113030"/>
                </a:lnTo>
                <a:lnTo>
                  <a:pt x="9642244" y="110490"/>
                </a:lnTo>
                <a:lnTo>
                  <a:pt x="9624802" y="107950"/>
                </a:lnTo>
                <a:lnTo>
                  <a:pt x="9606145" y="106680"/>
                </a:lnTo>
                <a:lnTo>
                  <a:pt x="9565230" y="101600"/>
                </a:lnTo>
                <a:lnTo>
                  <a:pt x="9542993" y="100330"/>
                </a:lnTo>
                <a:lnTo>
                  <a:pt x="9469292" y="92710"/>
                </a:lnTo>
                <a:lnTo>
                  <a:pt x="9442431" y="91440"/>
                </a:lnTo>
                <a:lnTo>
                  <a:pt x="9414441" y="88900"/>
                </a:lnTo>
                <a:lnTo>
                  <a:pt x="9385332" y="87630"/>
                </a:lnTo>
                <a:lnTo>
                  <a:pt x="9323800" y="82550"/>
                </a:lnTo>
                <a:lnTo>
                  <a:pt x="9291399" y="81280"/>
                </a:lnTo>
                <a:lnTo>
                  <a:pt x="9257922" y="78740"/>
                </a:lnTo>
                <a:lnTo>
                  <a:pt x="9223379" y="77470"/>
                </a:lnTo>
                <a:lnTo>
                  <a:pt x="9187782" y="74930"/>
                </a:lnTo>
                <a:lnTo>
                  <a:pt x="9151141" y="73660"/>
                </a:lnTo>
                <a:lnTo>
                  <a:pt x="9074769" y="68580"/>
                </a:lnTo>
                <a:lnTo>
                  <a:pt x="8994349" y="66040"/>
                </a:lnTo>
                <a:lnTo>
                  <a:pt x="8952647" y="63500"/>
                </a:lnTo>
                <a:lnTo>
                  <a:pt x="8909966" y="62230"/>
                </a:lnTo>
                <a:lnTo>
                  <a:pt x="8866315" y="59690"/>
                </a:lnTo>
                <a:lnTo>
                  <a:pt x="8821706" y="58420"/>
                </a:lnTo>
                <a:lnTo>
                  <a:pt x="8776148" y="55880"/>
                </a:lnTo>
                <a:lnTo>
                  <a:pt x="8682232" y="53340"/>
                </a:lnTo>
                <a:lnTo>
                  <a:pt x="8633894" y="50800"/>
                </a:lnTo>
                <a:lnTo>
                  <a:pt x="8534514" y="48260"/>
                </a:lnTo>
                <a:lnTo>
                  <a:pt x="8483493" y="45720"/>
                </a:lnTo>
                <a:lnTo>
                  <a:pt x="8325231" y="41910"/>
                </a:lnTo>
                <a:lnTo>
                  <a:pt x="8270780" y="39370"/>
                </a:lnTo>
                <a:lnTo>
                  <a:pt x="7927003" y="31750"/>
                </a:lnTo>
                <a:lnTo>
                  <a:pt x="7866962" y="29210"/>
                </a:lnTo>
                <a:lnTo>
                  <a:pt x="7491209" y="21590"/>
                </a:lnTo>
                <a:close/>
              </a:path>
              <a:path w="9753600" h="275590">
                <a:moveTo>
                  <a:pt x="7090545" y="15240"/>
                </a:moveTo>
                <a:lnTo>
                  <a:pt x="2663054" y="15240"/>
                </a:lnTo>
                <a:lnTo>
                  <a:pt x="2327499" y="21590"/>
                </a:lnTo>
                <a:lnTo>
                  <a:pt x="7426100" y="21590"/>
                </a:lnTo>
                <a:lnTo>
                  <a:pt x="7090545" y="15240"/>
                </a:lnTo>
                <a:close/>
              </a:path>
              <a:path w="9753600" h="275590">
                <a:moveTo>
                  <a:pt x="6810733" y="11430"/>
                </a:moveTo>
                <a:lnTo>
                  <a:pt x="2942866" y="11430"/>
                </a:lnTo>
                <a:lnTo>
                  <a:pt x="2732092" y="15240"/>
                </a:lnTo>
                <a:lnTo>
                  <a:pt x="7021507" y="15240"/>
                </a:lnTo>
                <a:lnTo>
                  <a:pt x="6810733" y="11430"/>
                </a:lnTo>
                <a:close/>
              </a:path>
              <a:path w="9753600" h="275590">
                <a:moveTo>
                  <a:pt x="6594691" y="8890"/>
                </a:moveTo>
                <a:lnTo>
                  <a:pt x="3158908" y="8890"/>
                </a:lnTo>
                <a:lnTo>
                  <a:pt x="3014309" y="11430"/>
                </a:lnTo>
                <a:lnTo>
                  <a:pt x="6739290" y="11430"/>
                </a:lnTo>
                <a:lnTo>
                  <a:pt x="6594691" y="8890"/>
                </a:lnTo>
                <a:close/>
              </a:path>
              <a:path w="9753600" h="275590">
                <a:moveTo>
                  <a:pt x="6447879" y="7620"/>
                </a:moveTo>
                <a:lnTo>
                  <a:pt x="3305720" y="7620"/>
                </a:lnTo>
                <a:lnTo>
                  <a:pt x="3232042" y="8890"/>
                </a:lnTo>
                <a:lnTo>
                  <a:pt x="6521557" y="8890"/>
                </a:lnTo>
                <a:lnTo>
                  <a:pt x="6447879" y="7620"/>
                </a:lnTo>
                <a:close/>
              </a:path>
              <a:path w="9753600" h="275590">
                <a:moveTo>
                  <a:pt x="6298939" y="6350"/>
                </a:moveTo>
                <a:lnTo>
                  <a:pt x="3454660" y="6350"/>
                </a:lnTo>
                <a:lnTo>
                  <a:pt x="3379929" y="7620"/>
                </a:lnTo>
                <a:lnTo>
                  <a:pt x="6373670" y="7620"/>
                </a:lnTo>
                <a:lnTo>
                  <a:pt x="6298939" y="6350"/>
                </a:lnTo>
                <a:close/>
              </a:path>
              <a:path w="9753600" h="275590">
                <a:moveTo>
                  <a:pt x="6147956" y="5080"/>
                </a:moveTo>
                <a:lnTo>
                  <a:pt x="3605643" y="5080"/>
                </a:lnTo>
                <a:lnTo>
                  <a:pt x="3529902" y="6350"/>
                </a:lnTo>
                <a:lnTo>
                  <a:pt x="6223697" y="6350"/>
                </a:lnTo>
                <a:lnTo>
                  <a:pt x="6147956" y="5080"/>
                </a:lnTo>
                <a:close/>
              </a:path>
              <a:path w="9753600" h="275590">
                <a:moveTo>
                  <a:pt x="5995016" y="3810"/>
                </a:moveTo>
                <a:lnTo>
                  <a:pt x="3758583" y="3810"/>
                </a:lnTo>
                <a:lnTo>
                  <a:pt x="3681874" y="5080"/>
                </a:lnTo>
                <a:lnTo>
                  <a:pt x="6071725" y="5080"/>
                </a:lnTo>
                <a:lnTo>
                  <a:pt x="5995016" y="3810"/>
                </a:lnTo>
                <a:close/>
              </a:path>
              <a:path w="9753600" h="275590">
                <a:moveTo>
                  <a:pt x="5840204" y="2540"/>
                </a:moveTo>
                <a:lnTo>
                  <a:pt x="3913395" y="2540"/>
                </a:lnTo>
                <a:lnTo>
                  <a:pt x="3835761" y="3810"/>
                </a:lnTo>
                <a:lnTo>
                  <a:pt x="5917838" y="3810"/>
                </a:lnTo>
                <a:lnTo>
                  <a:pt x="5840204" y="2540"/>
                </a:lnTo>
                <a:close/>
              </a:path>
              <a:path w="9753600" h="275590">
                <a:moveTo>
                  <a:pt x="5525305" y="1270"/>
                </a:moveTo>
                <a:lnTo>
                  <a:pt x="4228294" y="1270"/>
                </a:lnTo>
                <a:lnTo>
                  <a:pt x="4148937" y="2540"/>
                </a:lnTo>
                <a:lnTo>
                  <a:pt x="5604662" y="2540"/>
                </a:lnTo>
                <a:lnTo>
                  <a:pt x="5525305" y="1270"/>
                </a:lnTo>
                <a:close/>
              </a:path>
              <a:path w="9753600" h="275590">
                <a:moveTo>
                  <a:pt x="5122672" y="0"/>
                </a:moveTo>
                <a:lnTo>
                  <a:pt x="4630927" y="0"/>
                </a:lnTo>
                <a:lnTo>
                  <a:pt x="4549656" y="1270"/>
                </a:lnTo>
                <a:lnTo>
                  <a:pt x="5203943" y="1270"/>
                </a:lnTo>
                <a:lnTo>
                  <a:pt x="5122672" y="0"/>
                </a:lnTo>
                <a:close/>
              </a:path>
            </a:pathLst>
          </a:custGeom>
          <a:solidFill>
            <a:srgbClr val="DCEC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940111" y="5694693"/>
            <a:ext cx="1495997" cy="1063112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87960">
              <a:lnSpc>
                <a:spcPct val="100000"/>
              </a:lnSpc>
              <a:spcBef>
                <a:spcPts val="830"/>
              </a:spcBef>
            </a:pPr>
            <a:r>
              <a:rPr sz="1600" b="1" spc="-10" dirty="0">
                <a:latin typeface="Arial"/>
                <a:cs typeface="Arial"/>
              </a:rPr>
              <a:t>EVALUASI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600" b="1" spc="-25" dirty="0">
                <a:latin typeface="Arial"/>
                <a:cs typeface="Arial"/>
              </a:rPr>
              <a:t>PENGAWASAN</a:t>
            </a:r>
            <a:endParaRPr sz="1600" dirty="0">
              <a:latin typeface="Arial"/>
              <a:cs typeface="Arial"/>
            </a:endParaRPr>
          </a:p>
          <a:p>
            <a:pPr marL="106680">
              <a:lnSpc>
                <a:spcPct val="100000"/>
              </a:lnSpc>
              <a:spcBef>
                <a:spcPts val="1015"/>
              </a:spcBef>
            </a:pPr>
            <a:r>
              <a:rPr sz="1600" b="1" spc="-10" dirty="0">
                <a:latin typeface="Arial"/>
                <a:cs typeface="Arial"/>
              </a:rPr>
              <a:t>PELAPORAN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405393" y="3810099"/>
            <a:ext cx="3324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19"/>
          <p:cNvSpPr txBox="1">
            <a:spLocks noGrp="1"/>
          </p:cNvSpPr>
          <p:nvPr>
            <p:ph type="title"/>
          </p:nvPr>
        </p:nvSpPr>
        <p:spPr>
          <a:xfrm>
            <a:off x="409938" y="199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400" dirty="0">
                <a:latin typeface="Arial Black" panose="020B0A04020102020204" pitchFamily="34" charset="0"/>
              </a:rPr>
              <a:t>PERENCANAAN YANG RESPONSIF GENDER</a:t>
            </a:r>
            <a:endParaRPr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08F62B1-9074-4A05-BF14-8655EAC8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1100143"/>
            <a:ext cx="8520600" cy="276999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  <p:grpSp>
        <p:nvGrpSpPr>
          <p:cNvPr id="748" name="Google Shape;748;p19"/>
          <p:cNvGrpSpPr/>
          <p:nvPr/>
        </p:nvGrpSpPr>
        <p:grpSpPr>
          <a:xfrm>
            <a:off x="492246" y="2256329"/>
            <a:ext cx="2079708" cy="3266844"/>
            <a:chOff x="752863" y="1812763"/>
            <a:chExt cx="2345400" cy="2345400"/>
          </a:xfrm>
        </p:grpSpPr>
        <p:sp>
          <p:nvSpPr>
            <p:cNvPr id="749" name="Google Shape;749;p19"/>
            <p:cNvSpPr/>
            <p:nvPr/>
          </p:nvSpPr>
          <p:spPr>
            <a:xfrm rot="10800000">
              <a:off x="752863" y="1812763"/>
              <a:ext cx="2345400" cy="2345400"/>
            </a:xfrm>
            <a:prstGeom prst="ellipse">
              <a:avLst/>
            </a:pr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9"/>
            <p:cNvSpPr/>
            <p:nvPr/>
          </p:nvSpPr>
          <p:spPr>
            <a:xfrm flipH="1">
              <a:off x="1036063" y="2095963"/>
              <a:ext cx="1779000" cy="1779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1" name="Google Shape;751;p19"/>
          <p:cNvSpPr/>
          <p:nvPr/>
        </p:nvSpPr>
        <p:spPr>
          <a:xfrm>
            <a:off x="3181760" y="5310690"/>
            <a:ext cx="5312589" cy="113546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Program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Aksi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Yg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Disusun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Bertujuan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chemeClr val="accent1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Mengatasi</a:t>
            </a:r>
            <a:r>
              <a:rPr lang="en-US" altLang="en-US" sz="1600" b="1" i="1" dirty="0">
                <a:solidFill>
                  <a:schemeClr val="accent1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chemeClr val="accent1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Isu</a:t>
            </a:r>
            <a:r>
              <a:rPr lang="en-US" altLang="en-US" sz="1600" b="1" i="1" dirty="0">
                <a:solidFill>
                  <a:schemeClr val="accent1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Gender/</a:t>
            </a:r>
            <a:r>
              <a:rPr lang="en-US" altLang="en-US" sz="1600" b="1" i="1" dirty="0" err="1">
                <a:solidFill>
                  <a:schemeClr val="accent1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Kesenjangan</a:t>
            </a:r>
            <a:r>
              <a:rPr lang="en-US" altLang="en-US" sz="1600" b="1" i="1" dirty="0">
                <a:solidFill>
                  <a:schemeClr val="accent1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Gender</a:t>
            </a:r>
          </a:p>
        </p:txBody>
      </p:sp>
      <p:sp>
        <p:nvSpPr>
          <p:cNvPr id="753" name="Google Shape;753;p19"/>
          <p:cNvSpPr/>
          <p:nvPr/>
        </p:nvSpPr>
        <p:spPr>
          <a:xfrm>
            <a:off x="3915807" y="896323"/>
            <a:ext cx="4779034" cy="1525279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Perencanaan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Partisipatif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Dengan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Mempertimbangkan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4 (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Empat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)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Aspek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Yaitu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Akses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Partisipasi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Kontrol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Manfaat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Yg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Setara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Bagi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Laki2 Dan Perempuan</a:t>
            </a:r>
          </a:p>
        </p:txBody>
      </p:sp>
      <p:sp>
        <p:nvSpPr>
          <p:cNvPr id="755" name="Google Shape;755;p19"/>
          <p:cNvSpPr/>
          <p:nvPr/>
        </p:nvSpPr>
        <p:spPr>
          <a:xfrm>
            <a:off x="3526816" y="4045937"/>
            <a:ext cx="4967534" cy="113752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1600" b="1" i="1" dirty="0" err="1">
                <a:solidFill>
                  <a:srgbClr val="7030A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Didasarkan</a:t>
            </a:r>
            <a:r>
              <a:rPr lang="en-US" altLang="en-US" sz="16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Kepada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Hasil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Analisis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Gender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Yg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Menggunakan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Data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Terpilah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/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Statistik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Gender (Gap)</a:t>
            </a:r>
          </a:p>
        </p:txBody>
      </p:sp>
      <p:sp>
        <p:nvSpPr>
          <p:cNvPr id="757" name="Google Shape;757;p19"/>
          <p:cNvSpPr/>
          <p:nvPr/>
        </p:nvSpPr>
        <p:spPr>
          <a:xfrm>
            <a:off x="3664233" y="2566189"/>
            <a:ext cx="5030608" cy="130317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Mengintegrasikan</a:t>
            </a:r>
            <a:r>
              <a:rPr lang="en-US" altLang="en-US" sz="1600" b="1" i="1" dirty="0">
                <a:solidFill>
                  <a:srgbClr val="FFFF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Aspirasi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Kebutuhan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Permasalahan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Laki2 Dan Perempuan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Ke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Perencanaan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(Pug)</a:t>
            </a:r>
          </a:p>
        </p:txBody>
      </p:sp>
      <p:cxnSp>
        <p:nvCxnSpPr>
          <p:cNvPr id="761" name="Google Shape;761;p19"/>
          <p:cNvCxnSpPr>
            <a:cxnSpLocks/>
            <a:stCxn id="753" idx="1"/>
            <a:endCxn id="749" idx="4"/>
          </p:cNvCxnSpPr>
          <p:nvPr/>
        </p:nvCxnSpPr>
        <p:spPr>
          <a:xfrm flipH="1">
            <a:off x="1532103" y="1658959"/>
            <a:ext cx="2383705" cy="597369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762" name="Google Shape;762;p19"/>
          <p:cNvCxnSpPr>
            <a:cxnSpLocks/>
            <a:stCxn id="757" idx="1"/>
            <a:endCxn id="749" idx="3"/>
          </p:cNvCxnSpPr>
          <p:nvPr/>
        </p:nvCxnSpPr>
        <p:spPr>
          <a:xfrm flipH="1" flipV="1">
            <a:off x="2267391" y="2734751"/>
            <a:ext cx="1396843" cy="483031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763" name="Google Shape;763;p19"/>
          <p:cNvCxnSpPr>
            <a:cxnSpLocks/>
            <a:stCxn id="755" idx="1"/>
            <a:endCxn id="749" idx="2"/>
          </p:cNvCxnSpPr>
          <p:nvPr/>
        </p:nvCxnSpPr>
        <p:spPr>
          <a:xfrm flipH="1" flipV="1">
            <a:off x="2571955" y="3889749"/>
            <a:ext cx="954860" cy="724944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764" name="Google Shape;764;p19"/>
          <p:cNvCxnSpPr>
            <a:cxnSpLocks/>
            <a:stCxn id="751" idx="1"/>
            <a:endCxn id="749" idx="1"/>
          </p:cNvCxnSpPr>
          <p:nvPr/>
        </p:nvCxnSpPr>
        <p:spPr>
          <a:xfrm flipH="1" flipV="1">
            <a:off x="2267391" y="5044758"/>
            <a:ext cx="914371" cy="833663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766" name="Google Shape;766;p19"/>
          <p:cNvGrpSpPr/>
          <p:nvPr/>
        </p:nvGrpSpPr>
        <p:grpSpPr>
          <a:xfrm>
            <a:off x="864479" y="3437537"/>
            <a:ext cx="1468575" cy="904433"/>
            <a:chOff x="2491100" y="4441600"/>
            <a:chExt cx="1468575" cy="678325"/>
          </a:xfrm>
        </p:grpSpPr>
        <p:sp>
          <p:nvSpPr>
            <p:cNvPr id="767" name="Google Shape;767;p19"/>
            <p:cNvSpPr/>
            <p:nvPr/>
          </p:nvSpPr>
          <p:spPr>
            <a:xfrm>
              <a:off x="2552925" y="4441600"/>
              <a:ext cx="1406750" cy="638925"/>
            </a:xfrm>
            <a:custGeom>
              <a:avLst/>
              <a:gdLst/>
              <a:ahLst/>
              <a:cxnLst/>
              <a:rect l="l" t="t" r="r" b="b"/>
              <a:pathLst>
                <a:path w="56270" h="25557" extrusionOk="0">
                  <a:moveTo>
                    <a:pt x="27524" y="759"/>
                  </a:moveTo>
                  <a:cubicBezTo>
                    <a:pt x="27705" y="759"/>
                    <a:pt x="27889" y="777"/>
                    <a:pt x="28073" y="815"/>
                  </a:cubicBezTo>
                  <a:cubicBezTo>
                    <a:pt x="28632" y="939"/>
                    <a:pt x="29469" y="1714"/>
                    <a:pt x="29903" y="2149"/>
                  </a:cubicBezTo>
                  <a:cubicBezTo>
                    <a:pt x="33284" y="5530"/>
                    <a:pt x="34525" y="11330"/>
                    <a:pt x="34525" y="15952"/>
                  </a:cubicBezTo>
                  <a:cubicBezTo>
                    <a:pt x="34525" y="16058"/>
                    <a:pt x="34622" y="16099"/>
                    <a:pt x="34757" y="16099"/>
                  </a:cubicBezTo>
                  <a:cubicBezTo>
                    <a:pt x="35057" y="16099"/>
                    <a:pt x="35547" y="15904"/>
                    <a:pt x="35611" y="15797"/>
                  </a:cubicBezTo>
                  <a:lnTo>
                    <a:pt x="38961" y="10524"/>
                  </a:lnTo>
                  <a:cubicBezTo>
                    <a:pt x="39488" y="9686"/>
                    <a:pt x="39985" y="8787"/>
                    <a:pt x="40574" y="8011"/>
                  </a:cubicBezTo>
                  <a:cubicBezTo>
                    <a:pt x="40884" y="7608"/>
                    <a:pt x="41287" y="6988"/>
                    <a:pt x="41691" y="6770"/>
                  </a:cubicBezTo>
                  <a:lnTo>
                    <a:pt x="44575" y="6460"/>
                  </a:lnTo>
                  <a:cubicBezTo>
                    <a:pt x="44824" y="6646"/>
                    <a:pt x="45041" y="6894"/>
                    <a:pt x="45196" y="7205"/>
                  </a:cubicBezTo>
                  <a:cubicBezTo>
                    <a:pt x="47367" y="10555"/>
                    <a:pt x="43490" y="16417"/>
                    <a:pt x="41505" y="19054"/>
                  </a:cubicBezTo>
                  <a:cubicBezTo>
                    <a:pt x="41411" y="19209"/>
                    <a:pt x="41536" y="19271"/>
                    <a:pt x="41691" y="19302"/>
                  </a:cubicBezTo>
                  <a:cubicBezTo>
                    <a:pt x="42056" y="19393"/>
                    <a:pt x="42405" y="19434"/>
                    <a:pt x="42745" y="19434"/>
                  </a:cubicBezTo>
                  <a:cubicBezTo>
                    <a:pt x="44021" y="19434"/>
                    <a:pt x="45149" y="18860"/>
                    <a:pt x="46375" y="18247"/>
                  </a:cubicBezTo>
                  <a:cubicBezTo>
                    <a:pt x="47624" y="17623"/>
                    <a:pt x="49080" y="17068"/>
                    <a:pt x="50505" y="17068"/>
                  </a:cubicBezTo>
                  <a:cubicBezTo>
                    <a:pt x="51416" y="17068"/>
                    <a:pt x="52314" y="17295"/>
                    <a:pt x="53137" y="17875"/>
                  </a:cubicBezTo>
                  <a:cubicBezTo>
                    <a:pt x="54129" y="18558"/>
                    <a:pt x="54812" y="19643"/>
                    <a:pt x="54998" y="20853"/>
                  </a:cubicBezTo>
                  <a:cubicBezTo>
                    <a:pt x="55339" y="24451"/>
                    <a:pt x="50996" y="24824"/>
                    <a:pt x="48453" y="24855"/>
                  </a:cubicBezTo>
                  <a:cubicBezTo>
                    <a:pt x="45351" y="24886"/>
                    <a:pt x="42280" y="24886"/>
                    <a:pt x="39178" y="24886"/>
                  </a:cubicBezTo>
                  <a:cubicBezTo>
                    <a:pt x="27276" y="24886"/>
                    <a:pt x="15375" y="24650"/>
                    <a:pt x="3473" y="24151"/>
                  </a:cubicBezTo>
                  <a:lnTo>
                    <a:pt x="3473" y="24151"/>
                  </a:lnTo>
                  <a:cubicBezTo>
                    <a:pt x="3673" y="23984"/>
                    <a:pt x="3726" y="23783"/>
                    <a:pt x="3391" y="23783"/>
                  </a:cubicBezTo>
                  <a:cubicBezTo>
                    <a:pt x="3337" y="23783"/>
                    <a:pt x="3272" y="23788"/>
                    <a:pt x="3196" y="23800"/>
                  </a:cubicBezTo>
                  <a:cubicBezTo>
                    <a:pt x="3110" y="23813"/>
                    <a:pt x="3028" y="23820"/>
                    <a:pt x="2950" y="23820"/>
                  </a:cubicBezTo>
                  <a:cubicBezTo>
                    <a:pt x="1579" y="23820"/>
                    <a:pt x="1296" y="21854"/>
                    <a:pt x="1707" y="20915"/>
                  </a:cubicBezTo>
                  <a:cubicBezTo>
                    <a:pt x="2265" y="19674"/>
                    <a:pt x="3599" y="19054"/>
                    <a:pt x="4809" y="18589"/>
                  </a:cubicBezTo>
                  <a:cubicBezTo>
                    <a:pt x="6853" y="17804"/>
                    <a:pt x="9006" y="17384"/>
                    <a:pt x="11171" y="17384"/>
                  </a:cubicBezTo>
                  <a:cubicBezTo>
                    <a:pt x="11832" y="17384"/>
                    <a:pt x="12493" y="17423"/>
                    <a:pt x="13153" y="17503"/>
                  </a:cubicBezTo>
                  <a:cubicBezTo>
                    <a:pt x="13308" y="17503"/>
                    <a:pt x="14301" y="17317"/>
                    <a:pt x="14021" y="17007"/>
                  </a:cubicBezTo>
                  <a:cubicBezTo>
                    <a:pt x="12719" y="15611"/>
                    <a:pt x="11230" y="14091"/>
                    <a:pt x="10826" y="12137"/>
                  </a:cubicBezTo>
                  <a:cubicBezTo>
                    <a:pt x="10671" y="11361"/>
                    <a:pt x="10702" y="10555"/>
                    <a:pt x="10919" y="9810"/>
                  </a:cubicBezTo>
                  <a:cubicBezTo>
                    <a:pt x="11365" y="8369"/>
                    <a:pt x="12674" y="7835"/>
                    <a:pt x="14098" y="7835"/>
                  </a:cubicBezTo>
                  <a:cubicBezTo>
                    <a:pt x="14360" y="7835"/>
                    <a:pt x="14625" y="7853"/>
                    <a:pt x="14890" y="7887"/>
                  </a:cubicBezTo>
                  <a:cubicBezTo>
                    <a:pt x="18519" y="8321"/>
                    <a:pt x="21745" y="11206"/>
                    <a:pt x="23420" y="14308"/>
                  </a:cubicBezTo>
                  <a:cubicBezTo>
                    <a:pt x="23469" y="14406"/>
                    <a:pt x="23603" y="14449"/>
                    <a:pt x="23761" y="14449"/>
                  </a:cubicBezTo>
                  <a:cubicBezTo>
                    <a:pt x="24102" y="14449"/>
                    <a:pt x="24558" y="14252"/>
                    <a:pt x="24537" y="13998"/>
                  </a:cubicBezTo>
                  <a:cubicBezTo>
                    <a:pt x="24382" y="11113"/>
                    <a:pt x="24413" y="8228"/>
                    <a:pt x="24630" y="5344"/>
                  </a:cubicBezTo>
                  <a:cubicBezTo>
                    <a:pt x="24661" y="4320"/>
                    <a:pt x="24847" y="3265"/>
                    <a:pt x="25157" y="2304"/>
                  </a:cubicBezTo>
                  <a:cubicBezTo>
                    <a:pt x="25578" y="1330"/>
                    <a:pt x="26512" y="759"/>
                    <a:pt x="27524" y="759"/>
                  </a:cubicBezTo>
                  <a:close/>
                  <a:moveTo>
                    <a:pt x="27458" y="1"/>
                  </a:moveTo>
                  <a:cubicBezTo>
                    <a:pt x="25570" y="1"/>
                    <a:pt x="24239" y="1388"/>
                    <a:pt x="23793" y="3203"/>
                  </a:cubicBezTo>
                  <a:cubicBezTo>
                    <a:pt x="23122" y="6010"/>
                    <a:pt x="23167" y="9174"/>
                    <a:pt x="23307" y="12139"/>
                  </a:cubicBezTo>
                  <a:lnTo>
                    <a:pt x="23307" y="12139"/>
                  </a:lnTo>
                  <a:cubicBezTo>
                    <a:pt x="21159" y="9407"/>
                    <a:pt x="17743" y="7095"/>
                    <a:pt x="14290" y="7095"/>
                  </a:cubicBezTo>
                  <a:cubicBezTo>
                    <a:pt x="13807" y="7095"/>
                    <a:pt x="13324" y="7140"/>
                    <a:pt x="12843" y="7236"/>
                  </a:cubicBezTo>
                  <a:cubicBezTo>
                    <a:pt x="11137" y="7546"/>
                    <a:pt x="9834" y="8942"/>
                    <a:pt x="9648" y="10679"/>
                  </a:cubicBezTo>
                  <a:cubicBezTo>
                    <a:pt x="9285" y="13103"/>
                    <a:pt x="10851" y="15127"/>
                    <a:pt x="12432" y="16840"/>
                  </a:cubicBezTo>
                  <a:lnTo>
                    <a:pt x="12432" y="16840"/>
                  </a:lnTo>
                  <a:cubicBezTo>
                    <a:pt x="12095" y="16826"/>
                    <a:pt x="11753" y="16818"/>
                    <a:pt x="11410" y="16818"/>
                  </a:cubicBezTo>
                  <a:cubicBezTo>
                    <a:pt x="8166" y="16818"/>
                    <a:pt x="4711" y="17505"/>
                    <a:pt x="2141" y="19333"/>
                  </a:cubicBezTo>
                  <a:cubicBezTo>
                    <a:pt x="1055" y="20109"/>
                    <a:pt x="1" y="21287"/>
                    <a:pt x="404" y="22714"/>
                  </a:cubicBezTo>
                  <a:cubicBezTo>
                    <a:pt x="659" y="23586"/>
                    <a:pt x="1221" y="24123"/>
                    <a:pt x="1949" y="24314"/>
                  </a:cubicBezTo>
                  <a:lnTo>
                    <a:pt x="1949" y="24314"/>
                  </a:lnTo>
                  <a:cubicBezTo>
                    <a:pt x="1716" y="24466"/>
                    <a:pt x="1617" y="24650"/>
                    <a:pt x="2048" y="24668"/>
                  </a:cubicBezTo>
                  <a:lnTo>
                    <a:pt x="2079" y="24699"/>
                  </a:lnTo>
                  <a:cubicBezTo>
                    <a:pt x="10826" y="25072"/>
                    <a:pt x="19574" y="25289"/>
                    <a:pt x="28321" y="25413"/>
                  </a:cubicBezTo>
                  <a:cubicBezTo>
                    <a:pt x="32695" y="25444"/>
                    <a:pt x="37069" y="25475"/>
                    <a:pt x="41443" y="25475"/>
                  </a:cubicBezTo>
                  <a:cubicBezTo>
                    <a:pt x="43080" y="25475"/>
                    <a:pt x="44785" y="25557"/>
                    <a:pt x="46484" y="25557"/>
                  </a:cubicBezTo>
                  <a:cubicBezTo>
                    <a:pt x="48260" y="25557"/>
                    <a:pt x="50029" y="25467"/>
                    <a:pt x="51710" y="25103"/>
                  </a:cubicBezTo>
                  <a:cubicBezTo>
                    <a:pt x="53726" y="24668"/>
                    <a:pt x="56022" y="23490"/>
                    <a:pt x="56146" y="21163"/>
                  </a:cubicBezTo>
                  <a:cubicBezTo>
                    <a:pt x="56270" y="18434"/>
                    <a:pt x="53695" y="16634"/>
                    <a:pt x="51245" y="16510"/>
                  </a:cubicBezTo>
                  <a:cubicBezTo>
                    <a:pt x="51092" y="16501"/>
                    <a:pt x="50940" y="16497"/>
                    <a:pt x="50788" y="16497"/>
                  </a:cubicBezTo>
                  <a:cubicBezTo>
                    <a:pt x="49887" y="16497"/>
                    <a:pt x="48992" y="16653"/>
                    <a:pt x="48143" y="16945"/>
                  </a:cubicBezTo>
                  <a:cubicBezTo>
                    <a:pt x="47491" y="17131"/>
                    <a:pt x="46840" y="17410"/>
                    <a:pt x="46250" y="17720"/>
                  </a:cubicBezTo>
                  <a:cubicBezTo>
                    <a:pt x="45878" y="17937"/>
                    <a:pt x="45506" y="18123"/>
                    <a:pt x="45134" y="18279"/>
                  </a:cubicBezTo>
                  <a:lnTo>
                    <a:pt x="42962" y="18496"/>
                  </a:lnTo>
                  <a:cubicBezTo>
                    <a:pt x="43149" y="18216"/>
                    <a:pt x="43366" y="17937"/>
                    <a:pt x="43521" y="17658"/>
                  </a:cubicBezTo>
                  <a:cubicBezTo>
                    <a:pt x="45196" y="15146"/>
                    <a:pt x="47553" y="11175"/>
                    <a:pt x="46809" y="8042"/>
                  </a:cubicBezTo>
                  <a:cubicBezTo>
                    <a:pt x="46411" y="6347"/>
                    <a:pt x="45124" y="5471"/>
                    <a:pt x="43690" y="5471"/>
                  </a:cubicBezTo>
                  <a:cubicBezTo>
                    <a:pt x="42999" y="5471"/>
                    <a:pt x="42274" y="5674"/>
                    <a:pt x="41598" y="6088"/>
                  </a:cubicBezTo>
                  <a:cubicBezTo>
                    <a:pt x="40233" y="6894"/>
                    <a:pt x="39364" y="8290"/>
                    <a:pt x="38496" y="9593"/>
                  </a:cubicBezTo>
                  <a:cubicBezTo>
                    <a:pt x="37537" y="11123"/>
                    <a:pt x="36578" y="12652"/>
                    <a:pt x="35607" y="14169"/>
                  </a:cubicBezTo>
                  <a:lnTo>
                    <a:pt x="35607" y="14169"/>
                  </a:lnTo>
                  <a:cubicBezTo>
                    <a:pt x="35431" y="11051"/>
                    <a:pt x="34617" y="8004"/>
                    <a:pt x="33222" y="5188"/>
                  </a:cubicBezTo>
                  <a:cubicBezTo>
                    <a:pt x="32137" y="3017"/>
                    <a:pt x="30431" y="194"/>
                    <a:pt x="27701" y="8"/>
                  </a:cubicBezTo>
                  <a:cubicBezTo>
                    <a:pt x="27619" y="3"/>
                    <a:pt x="27538" y="1"/>
                    <a:pt x="27458" y="1"/>
                  </a:cubicBezTo>
                  <a:close/>
                </a:path>
              </a:pathLst>
            </a:custGeom>
            <a:solidFill>
              <a:srgbClr val="FA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9"/>
            <p:cNvSpPr/>
            <p:nvPr/>
          </p:nvSpPr>
          <p:spPr>
            <a:xfrm>
              <a:off x="2491100" y="4497525"/>
              <a:ext cx="1387925" cy="622400"/>
            </a:xfrm>
            <a:custGeom>
              <a:avLst/>
              <a:gdLst/>
              <a:ahLst/>
              <a:cxnLst/>
              <a:rect l="l" t="t" r="r" b="b"/>
              <a:pathLst>
                <a:path w="55517" h="24896" extrusionOk="0">
                  <a:moveTo>
                    <a:pt x="26613" y="1"/>
                  </a:moveTo>
                  <a:cubicBezTo>
                    <a:pt x="26179" y="1"/>
                    <a:pt x="25749" y="106"/>
                    <a:pt x="25335" y="346"/>
                  </a:cubicBezTo>
                  <a:cubicBezTo>
                    <a:pt x="24001" y="1121"/>
                    <a:pt x="23660" y="2858"/>
                    <a:pt x="23536" y="4409"/>
                  </a:cubicBezTo>
                  <a:cubicBezTo>
                    <a:pt x="23257" y="7573"/>
                    <a:pt x="23195" y="10706"/>
                    <a:pt x="23381" y="13870"/>
                  </a:cubicBezTo>
                  <a:cubicBezTo>
                    <a:pt x="21489" y="10303"/>
                    <a:pt x="18045" y="7821"/>
                    <a:pt x="14075" y="7232"/>
                  </a:cubicBezTo>
                  <a:cubicBezTo>
                    <a:pt x="13753" y="7161"/>
                    <a:pt x="13436" y="7126"/>
                    <a:pt x="13121" y="7126"/>
                  </a:cubicBezTo>
                  <a:cubicBezTo>
                    <a:pt x="12618" y="7126"/>
                    <a:pt x="12121" y="7215"/>
                    <a:pt x="11624" y="7387"/>
                  </a:cubicBezTo>
                  <a:cubicBezTo>
                    <a:pt x="9856" y="8070"/>
                    <a:pt x="9205" y="10396"/>
                    <a:pt x="9701" y="12226"/>
                  </a:cubicBezTo>
                  <a:cubicBezTo>
                    <a:pt x="10197" y="14056"/>
                    <a:pt x="11562" y="15514"/>
                    <a:pt x="12865" y="16910"/>
                  </a:cubicBezTo>
                  <a:cubicBezTo>
                    <a:pt x="12165" y="16830"/>
                    <a:pt x="11462" y="16790"/>
                    <a:pt x="10762" y="16790"/>
                  </a:cubicBezTo>
                  <a:cubicBezTo>
                    <a:pt x="8208" y="16790"/>
                    <a:pt x="5680" y="17321"/>
                    <a:pt x="3342" y="18368"/>
                  </a:cubicBezTo>
                  <a:cubicBezTo>
                    <a:pt x="2039" y="18926"/>
                    <a:pt x="737" y="19764"/>
                    <a:pt x="333" y="21129"/>
                  </a:cubicBezTo>
                  <a:cubicBezTo>
                    <a:pt x="0" y="22322"/>
                    <a:pt x="934" y="23863"/>
                    <a:pt x="2089" y="23863"/>
                  </a:cubicBezTo>
                  <a:cubicBezTo>
                    <a:pt x="2225" y="23863"/>
                    <a:pt x="2364" y="23842"/>
                    <a:pt x="2505" y="23796"/>
                  </a:cubicBezTo>
                  <a:lnTo>
                    <a:pt x="2505" y="23796"/>
                  </a:lnTo>
                  <a:lnTo>
                    <a:pt x="1667" y="24106"/>
                  </a:lnTo>
                  <a:cubicBezTo>
                    <a:pt x="14119" y="24633"/>
                    <a:pt x="26591" y="24896"/>
                    <a:pt x="39067" y="24896"/>
                  </a:cubicBezTo>
                  <a:cubicBezTo>
                    <a:pt x="42038" y="24896"/>
                    <a:pt x="45008" y="24881"/>
                    <a:pt x="47979" y="24851"/>
                  </a:cubicBezTo>
                  <a:cubicBezTo>
                    <a:pt x="50585" y="24820"/>
                    <a:pt x="53811" y="24386"/>
                    <a:pt x="54741" y="21966"/>
                  </a:cubicBezTo>
                  <a:cubicBezTo>
                    <a:pt x="55517" y="19981"/>
                    <a:pt x="54090" y="17623"/>
                    <a:pt x="52105" y="16848"/>
                  </a:cubicBezTo>
                  <a:cubicBezTo>
                    <a:pt x="51439" y="16599"/>
                    <a:pt x="50739" y="16488"/>
                    <a:pt x="50032" y="16488"/>
                  </a:cubicBezTo>
                  <a:cubicBezTo>
                    <a:pt x="48630" y="16488"/>
                    <a:pt x="47200" y="16922"/>
                    <a:pt x="45963" y="17561"/>
                  </a:cubicBezTo>
                  <a:cubicBezTo>
                    <a:pt x="44796" y="18157"/>
                    <a:pt x="43551" y="18931"/>
                    <a:pt x="42321" y="18931"/>
                  </a:cubicBezTo>
                  <a:cubicBezTo>
                    <a:pt x="42013" y="18931"/>
                    <a:pt x="41707" y="18883"/>
                    <a:pt x="41403" y="18771"/>
                  </a:cubicBezTo>
                  <a:cubicBezTo>
                    <a:pt x="43047" y="16600"/>
                    <a:pt x="44319" y="14211"/>
                    <a:pt x="45187" y="11637"/>
                  </a:cubicBezTo>
                  <a:cubicBezTo>
                    <a:pt x="45560" y="10520"/>
                    <a:pt x="45870" y="9310"/>
                    <a:pt x="45684" y="8163"/>
                  </a:cubicBezTo>
                  <a:cubicBezTo>
                    <a:pt x="45497" y="6984"/>
                    <a:pt x="44722" y="5836"/>
                    <a:pt x="43574" y="5526"/>
                  </a:cubicBezTo>
                  <a:cubicBezTo>
                    <a:pt x="43341" y="5461"/>
                    <a:pt x="43112" y="5430"/>
                    <a:pt x="42888" y="5430"/>
                  </a:cubicBezTo>
                  <a:cubicBezTo>
                    <a:pt x="41197" y="5430"/>
                    <a:pt x="39756" y="7157"/>
                    <a:pt x="38797" y="8690"/>
                  </a:cubicBezTo>
                  <a:lnTo>
                    <a:pt x="34486" y="15514"/>
                  </a:lnTo>
                  <a:cubicBezTo>
                    <a:pt x="34517" y="11109"/>
                    <a:pt x="33307" y="6767"/>
                    <a:pt x="30918" y="3044"/>
                  </a:cubicBezTo>
                  <a:cubicBezTo>
                    <a:pt x="29936" y="1523"/>
                    <a:pt x="28255" y="1"/>
                    <a:pt x="26613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9"/>
            <p:cNvSpPr/>
            <p:nvPr/>
          </p:nvSpPr>
          <p:spPr>
            <a:xfrm>
              <a:off x="2622725" y="4993925"/>
              <a:ext cx="33375" cy="10900"/>
            </a:xfrm>
            <a:custGeom>
              <a:avLst/>
              <a:gdLst/>
              <a:ahLst/>
              <a:cxnLst/>
              <a:rect l="l" t="t" r="r" b="b"/>
              <a:pathLst>
                <a:path w="1335" h="436" extrusionOk="0">
                  <a:moveTo>
                    <a:pt x="931" y="1"/>
                  </a:moveTo>
                  <a:cubicBezTo>
                    <a:pt x="652" y="32"/>
                    <a:pt x="404" y="94"/>
                    <a:pt x="156" y="218"/>
                  </a:cubicBezTo>
                  <a:cubicBezTo>
                    <a:pt x="124" y="249"/>
                    <a:pt x="0" y="311"/>
                    <a:pt x="31" y="373"/>
                  </a:cubicBezTo>
                  <a:cubicBezTo>
                    <a:pt x="31" y="435"/>
                    <a:pt x="187" y="435"/>
                    <a:pt x="218" y="435"/>
                  </a:cubicBezTo>
                  <a:lnTo>
                    <a:pt x="404" y="435"/>
                  </a:lnTo>
                  <a:cubicBezTo>
                    <a:pt x="652" y="435"/>
                    <a:pt x="931" y="342"/>
                    <a:pt x="1179" y="218"/>
                  </a:cubicBezTo>
                  <a:cubicBezTo>
                    <a:pt x="1241" y="187"/>
                    <a:pt x="1334" y="125"/>
                    <a:pt x="1334" y="63"/>
                  </a:cubicBezTo>
                  <a:cubicBezTo>
                    <a:pt x="1303" y="1"/>
                    <a:pt x="1179" y="1"/>
                    <a:pt x="11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9"/>
            <p:cNvSpPr/>
            <p:nvPr/>
          </p:nvSpPr>
          <p:spPr>
            <a:xfrm>
              <a:off x="2685850" y="4978700"/>
              <a:ext cx="43975" cy="13950"/>
            </a:xfrm>
            <a:custGeom>
              <a:avLst/>
              <a:gdLst/>
              <a:ahLst/>
              <a:cxnLst/>
              <a:rect l="l" t="t" r="r" b="b"/>
              <a:pathLst>
                <a:path w="1759" h="558" extrusionOk="0">
                  <a:moveTo>
                    <a:pt x="1529" y="1"/>
                  </a:moveTo>
                  <a:cubicBezTo>
                    <a:pt x="1427" y="1"/>
                    <a:pt x="1319" y="21"/>
                    <a:pt x="1291" y="21"/>
                  </a:cubicBezTo>
                  <a:lnTo>
                    <a:pt x="701" y="114"/>
                  </a:lnTo>
                  <a:cubicBezTo>
                    <a:pt x="546" y="145"/>
                    <a:pt x="391" y="207"/>
                    <a:pt x="267" y="269"/>
                  </a:cubicBezTo>
                  <a:cubicBezTo>
                    <a:pt x="205" y="269"/>
                    <a:pt x="50" y="362"/>
                    <a:pt x="19" y="424"/>
                  </a:cubicBezTo>
                  <a:cubicBezTo>
                    <a:pt x="0" y="535"/>
                    <a:pt x="138" y="558"/>
                    <a:pt x="271" y="558"/>
                  </a:cubicBezTo>
                  <a:cubicBezTo>
                    <a:pt x="360" y="558"/>
                    <a:pt x="447" y="548"/>
                    <a:pt x="484" y="548"/>
                  </a:cubicBezTo>
                  <a:lnTo>
                    <a:pt x="1074" y="424"/>
                  </a:lnTo>
                  <a:cubicBezTo>
                    <a:pt x="1229" y="424"/>
                    <a:pt x="1353" y="362"/>
                    <a:pt x="1508" y="300"/>
                  </a:cubicBezTo>
                  <a:cubicBezTo>
                    <a:pt x="1539" y="269"/>
                    <a:pt x="1694" y="207"/>
                    <a:pt x="1725" y="145"/>
                  </a:cubicBezTo>
                  <a:cubicBezTo>
                    <a:pt x="1758" y="28"/>
                    <a:pt x="1648" y="1"/>
                    <a:pt x="15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9"/>
            <p:cNvSpPr/>
            <p:nvPr/>
          </p:nvSpPr>
          <p:spPr>
            <a:xfrm>
              <a:off x="2698725" y="5031150"/>
              <a:ext cx="38025" cy="14875"/>
            </a:xfrm>
            <a:custGeom>
              <a:avLst/>
              <a:gdLst/>
              <a:ahLst/>
              <a:cxnLst/>
              <a:rect l="l" t="t" r="r" b="b"/>
              <a:pathLst>
                <a:path w="1521" h="595" extrusionOk="0">
                  <a:moveTo>
                    <a:pt x="900" y="1"/>
                  </a:moveTo>
                  <a:cubicBezTo>
                    <a:pt x="590" y="1"/>
                    <a:pt x="342" y="94"/>
                    <a:pt x="155" y="311"/>
                  </a:cubicBezTo>
                  <a:cubicBezTo>
                    <a:pt x="0" y="528"/>
                    <a:pt x="279" y="590"/>
                    <a:pt x="435" y="590"/>
                  </a:cubicBezTo>
                  <a:lnTo>
                    <a:pt x="621" y="590"/>
                  </a:lnTo>
                  <a:cubicBezTo>
                    <a:pt x="650" y="593"/>
                    <a:pt x="678" y="595"/>
                    <a:pt x="707" y="595"/>
                  </a:cubicBezTo>
                  <a:cubicBezTo>
                    <a:pt x="957" y="595"/>
                    <a:pt x="1198" y="478"/>
                    <a:pt x="1365" y="311"/>
                  </a:cubicBezTo>
                  <a:cubicBezTo>
                    <a:pt x="1520" y="94"/>
                    <a:pt x="1241" y="1"/>
                    <a:pt x="10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9"/>
            <p:cNvSpPr/>
            <p:nvPr/>
          </p:nvSpPr>
          <p:spPr>
            <a:xfrm>
              <a:off x="2725075" y="5061400"/>
              <a:ext cx="48125" cy="18625"/>
            </a:xfrm>
            <a:custGeom>
              <a:avLst/>
              <a:gdLst/>
              <a:ahLst/>
              <a:cxnLst/>
              <a:rect l="l" t="t" r="r" b="b"/>
              <a:pathLst>
                <a:path w="1925" h="745" extrusionOk="0">
                  <a:moveTo>
                    <a:pt x="1180" y="1"/>
                  </a:moveTo>
                  <a:cubicBezTo>
                    <a:pt x="683" y="1"/>
                    <a:pt x="1" y="745"/>
                    <a:pt x="776" y="745"/>
                  </a:cubicBezTo>
                  <a:cubicBezTo>
                    <a:pt x="1242" y="745"/>
                    <a:pt x="1924" y="1"/>
                    <a:pt x="1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9"/>
            <p:cNvSpPr/>
            <p:nvPr/>
          </p:nvSpPr>
          <p:spPr>
            <a:xfrm>
              <a:off x="2801075" y="5039675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87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9"/>
            <p:cNvSpPr/>
            <p:nvPr/>
          </p:nvSpPr>
          <p:spPr>
            <a:xfrm>
              <a:off x="2787900" y="4997800"/>
              <a:ext cx="40350" cy="20350"/>
            </a:xfrm>
            <a:custGeom>
              <a:avLst/>
              <a:gdLst/>
              <a:ahLst/>
              <a:cxnLst/>
              <a:rect l="l" t="t" r="r" b="b"/>
              <a:pathLst>
                <a:path w="1614" h="814" extrusionOk="0">
                  <a:moveTo>
                    <a:pt x="1365" y="1"/>
                  </a:moveTo>
                  <a:cubicBezTo>
                    <a:pt x="1086" y="1"/>
                    <a:pt x="807" y="63"/>
                    <a:pt x="559" y="218"/>
                  </a:cubicBezTo>
                  <a:lnTo>
                    <a:pt x="187" y="528"/>
                  </a:lnTo>
                  <a:cubicBezTo>
                    <a:pt x="1" y="652"/>
                    <a:pt x="32" y="776"/>
                    <a:pt x="249" y="807"/>
                  </a:cubicBezTo>
                  <a:cubicBezTo>
                    <a:pt x="285" y="811"/>
                    <a:pt x="321" y="813"/>
                    <a:pt x="357" y="813"/>
                  </a:cubicBezTo>
                  <a:cubicBezTo>
                    <a:pt x="599" y="813"/>
                    <a:pt x="839" y="725"/>
                    <a:pt x="1055" y="590"/>
                  </a:cubicBezTo>
                  <a:lnTo>
                    <a:pt x="1427" y="311"/>
                  </a:lnTo>
                  <a:cubicBezTo>
                    <a:pt x="1614" y="187"/>
                    <a:pt x="1583" y="32"/>
                    <a:pt x="1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9"/>
            <p:cNvSpPr/>
            <p:nvPr/>
          </p:nvSpPr>
          <p:spPr>
            <a:xfrm>
              <a:off x="2827450" y="4949525"/>
              <a:ext cx="49650" cy="18275"/>
            </a:xfrm>
            <a:custGeom>
              <a:avLst/>
              <a:gdLst/>
              <a:ahLst/>
              <a:cxnLst/>
              <a:rect l="l" t="t" r="r" b="b"/>
              <a:pathLst>
                <a:path w="1986" h="731" extrusionOk="0">
                  <a:moveTo>
                    <a:pt x="1607" y="1"/>
                  </a:moveTo>
                  <a:cubicBezTo>
                    <a:pt x="1395" y="1"/>
                    <a:pt x="1168" y="61"/>
                    <a:pt x="962" y="164"/>
                  </a:cubicBezTo>
                  <a:lnTo>
                    <a:pt x="373" y="443"/>
                  </a:lnTo>
                  <a:cubicBezTo>
                    <a:pt x="280" y="505"/>
                    <a:pt x="1" y="660"/>
                    <a:pt x="249" y="722"/>
                  </a:cubicBezTo>
                  <a:cubicBezTo>
                    <a:pt x="291" y="728"/>
                    <a:pt x="335" y="730"/>
                    <a:pt x="379" y="730"/>
                  </a:cubicBezTo>
                  <a:cubicBezTo>
                    <a:pt x="592" y="730"/>
                    <a:pt x="819" y="670"/>
                    <a:pt x="1024" y="567"/>
                  </a:cubicBezTo>
                  <a:lnTo>
                    <a:pt x="1614" y="288"/>
                  </a:lnTo>
                  <a:cubicBezTo>
                    <a:pt x="1707" y="226"/>
                    <a:pt x="1986" y="71"/>
                    <a:pt x="1738" y="9"/>
                  </a:cubicBezTo>
                  <a:cubicBezTo>
                    <a:pt x="1695" y="3"/>
                    <a:pt x="1652" y="1"/>
                    <a:pt x="16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9"/>
            <p:cNvSpPr/>
            <p:nvPr/>
          </p:nvSpPr>
          <p:spPr>
            <a:xfrm>
              <a:off x="2856000" y="4872350"/>
              <a:ext cx="37950" cy="31975"/>
            </a:xfrm>
            <a:custGeom>
              <a:avLst/>
              <a:gdLst/>
              <a:ahLst/>
              <a:cxnLst/>
              <a:rect l="l" t="t" r="r" b="b"/>
              <a:pathLst>
                <a:path w="1518" h="1279" extrusionOk="0">
                  <a:moveTo>
                    <a:pt x="961" y="0"/>
                  </a:moveTo>
                  <a:cubicBezTo>
                    <a:pt x="698" y="0"/>
                    <a:pt x="404" y="116"/>
                    <a:pt x="316" y="335"/>
                  </a:cubicBezTo>
                  <a:lnTo>
                    <a:pt x="130" y="831"/>
                  </a:lnTo>
                  <a:cubicBezTo>
                    <a:pt x="1" y="1140"/>
                    <a:pt x="244" y="1278"/>
                    <a:pt x="532" y="1278"/>
                  </a:cubicBezTo>
                  <a:cubicBezTo>
                    <a:pt x="795" y="1278"/>
                    <a:pt x="1096" y="1163"/>
                    <a:pt x="1185" y="955"/>
                  </a:cubicBezTo>
                  <a:lnTo>
                    <a:pt x="1402" y="459"/>
                  </a:lnTo>
                  <a:cubicBezTo>
                    <a:pt x="1517" y="147"/>
                    <a:pt x="1258" y="0"/>
                    <a:pt x="9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9"/>
            <p:cNvSpPr/>
            <p:nvPr/>
          </p:nvSpPr>
          <p:spPr>
            <a:xfrm>
              <a:off x="2818925" y="4813250"/>
              <a:ext cx="36475" cy="25150"/>
            </a:xfrm>
            <a:custGeom>
              <a:avLst/>
              <a:gdLst/>
              <a:ahLst/>
              <a:cxnLst/>
              <a:rect l="l" t="t" r="r" b="b"/>
              <a:pathLst>
                <a:path w="1459" h="1006" extrusionOk="0">
                  <a:moveTo>
                    <a:pt x="931" y="0"/>
                  </a:moveTo>
                  <a:cubicBezTo>
                    <a:pt x="652" y="31"/>
                    <a:pt x="404" y="155"/>
                    <a:pt x="279" y="373"/>
                  </a:cubicBezTo>
                  <a:cubicBezTo>
                    <a:pt x="217" y="528"/>
                    <a:pt x="155" y="652"/>
                    <a:pt x="93" y="776"/>
                  </a:cubicBezTo>
                  <a:cubicBezTo>
                    <a:pt x="0" y="900"/>
                    <a:pt x="124" y="931"/>
                    <a:pt x="186" y="962"/>
                  </a:cubicBezTo>
                  <a:cubicBezTo>
                    <a:pt x="274" y="984"/>
                    <a:pt x="362" y="1006"/>
                    <a:pt x="450" y="1006"/>
                  </a:cubicBezTo>
                  <a:cubicBezTo>
                    <a:pt x="486" y="1006"/>
                    <a:pt x="522" y="1002"/>
                    <a:pt x="559" y="993"/>
                  </a:cubicBezTo>
                  <a:cubicBezTo>
                    <a:pt x="807" y="962"/>
                    <a:pt x="1055" y="838"/>
                    <a:pt x="1210" y="621"/>
                  </a:cubicBezTo>
                  <a:lnTo>
                    <a:pt x="1396" y="218"/>
                  </a:lnTo>
                  <a:cubicBezTo>
                    <a:pt x="1458" y="93"/>
                    <a:pt x="1334" y="62"/>
                    <a:pt x="1272" y="31"/>
                  </a:cubicBezTo>
                  <a:cubicBezTo>
                    <a:pt x="1179" y="0"/>
                    <a:pt x="1024" y="0"/>
                    <a:pt x="9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9"/>
            <p:cNvSpPr/>
            <p:nvPr/>
          </p:nvSpPr>
          <p:spPr>
            <a:xfrm>
              <a:off x="2785575" y="4758875"/>
              <a:ext cx="37250" cy="21050"/>
            </a:xfrm>
            <a:custGeom>
              <a:avLst/>
              <a:gdLst/>
              <a:ahLst/>
              <a:cxnLst/>
              <a:rect l="l" t="t" r="r" b="b"/>
              <a:pathLst>
                <a:path w="1490" h="842" extrusionOk="0">
                  <a:moveTo>
                    <a:pt x="591" y="1"/>
                  </a:moveTo>
                  <a:cubicBezTo>
                    <a:pt x="337" y="1"/>
                    <a:pt x="118" y="180"/>
                    <a:pt x="31" y="438"/>
                  </a:cubicBezTo>
                  <a:cubicBezTo>
                    <a:pt x="0" y="749"/>
                    <a:pt x="342" y="842"/>
                    <a:pt x="559" y="842"/>
                  </a:cubicBezTo>
                  <a:lnTo>
                    <a:pt x="869" y="842"/>
                  </a:lnTo>
                  <a:cubicBezTo>
                    <a:pt x="1148" y="842"/>
                    <a:pt x="1396" y="655"/>
                    <a:pt x="1489" y="376"/>
                  </a:cubicBezTo>
                  <a:cubicBezTo>
                    <a:pt x="1489" y="97"/>
                    <a:pt x="1179" y="4"/>
                    <a:pt x="962" y="4"/>
                  </a:cubicBezTo>
                  <a:lnTo>
                    <a:pt x="652" y="4"/>
                  </a:lnTo>
                  <a:cubicBezTo>
                    <a:pt x="632" y="2"/>
                    <a:pt x="611" y="1"/>
                    <a:pt x="5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9"/>
            <p:cNvSpPr/>
            <p:nvPr/>
          </p:nvSpPr>
          <p:spPr>
            <a:xfrm>
              <a:off x="2884225" y="4765475"/>
              <a:ext cx="50275" cy="21425"/>
            </a:xfrm>
            <a:custGeom>
              <a:avLst/>
              <a:gdLst/>
              <a:ahLst/>
              <a:cxnLst/>
              <a:rect l="l" t="t" r="r" b="b"/>
              <a:pathLst>
                <a:path w="2011" h="857" extrusionOk="0">
                  <a:moveTo>
                    <a:pt x="918" y="1"/>
                  </a:moveTo>
                  <a:cubicBezTo>
                    <a:pt x="838" y="1"/>
                    <a:pt x="757" y="7"/>
                    <a:pt x="676" y="19"/>
                  </a:cubicBezTo>
                  <a:cubicBezTo>
                    <a:pt x="459" y="81"/>
                    <a:pt x="87" y="174"/>
                    <a:pt x="25" y="422"/>
                  </a:cubicBezTo>
                  <a:cubicBezTo>
                    <a:pt x="0" y="621"/>
                    <a:pt x="233" y="681"/>
                    <a:pt x="407" y="681"/>
                  </a:cubicBezTo>
                  <a:cubicBezTo>
                    <a:pt x="451" y="681"/>
                    <a:pt x="490" y="677"/>
                    <a:pt x="521" y="671"/>
                  </a:cubicBezTo>
                  <a:lnTo>
                    <a:pt x="614" y="671"/>
                  </a:lnTo>
                  <a:cubicBezTo>
                    <a:pt x="645" y="702"/>
                    <a:pt x="707" y="733"/>
                    <a:pt x="769" y="764"/>
                  </a:cubicBezTo>
                  <a:cubicBezTo>
                    <a:pt x="878" y="826"/>
                    <a:pt x="1002" y="857"/>
                    <a:pt x="1130" y="857"/>
                  </a:cubicBezTo>
                  <a:cubicBezTo>
                    <a:pt x="1258" y="857"/>
                    <a:pt x="1390" y="826"/>
                    <a:pt x="1514" y="764"/>
                  </a:cubicBezTo>
                  <a:cubicBezTo>
                    <a:pt x="1638" y="702"/>
                    <a:pt x="2010" y="485"/>
                    <a:pt x="1824" y="298"/>
                  </a:cubicBezTo>
                  <a:cubicBezTo>
                    <a:pt x="1551" y="100"/>
                    <a:pt x="1238" y="1"/>
                    <a:pt x="9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9"/>
            <p:cNvSpPr/>
            <p:nvPr/>
          </p:nvSpPr>
          <p:spPr>
            <a:xfrm>
              <a:off x="2943000" y="4810175"/>
              <a:ext cx="46550" cy="20125"/>
            </a:xfrm>
            <a:custGeom>
              <a:avLst/>
              <a:gdLst/>
              <a:ahLst/>
              <a:cxnLst/>
              <a:rect l="l" t="t" r="r" b="b"/>
              <a:pathLst>
                <a:path w="1862" h="805" extrusionOk="0">
                  <a:moveTo>
                    <a:pt x="874" y="0"/>
                  </a:moveTo>
                  <a:cubicBezTo>
                    <a:pt x="695" y="0"/>
                    <a:pt x="511" y="48"/>
                    <a:pt x="342" y="154"/>
                  </a:cubicBezTo>
                  <a:cubicBezTo>
                    <a:pt x="218" y="216"/>
                    <a:pt x="0" y="465"/>
                    <a:pt x="249" y="558"/>
                  </a:cubicBezTo>
                  <a:lnTo>
                    <a:pt x="714" y="775"/>
                  </a:lnTo>
                  <a:cubicBezTo>
                    <a:pt x="802" y="794"/>
                    <a:pt x="891" y="805"/>
                    <a:pt x="977" y="805"/>
                  </a:cubicBezTo>
                  <a:cubicBezTo>
                    <a:pt x="1164" y="805"/>
                    <a:pt x="1341" y="757"/>
                    <a:pt x="1489" y="651"/>
                  </a:cubicBezTo>
                  <a:cubicBezTo>
                    <a:pt x="1644" y="558"/>
                    <a:pt x="1862" y="341"/>
                    <a:pt x="1613" y="247"/>
                  </a:cubicBezTo>
                  <a:lnTo>
                    <a:pt x="1117" y="30"/>
                  </a:lnTo>
                  <a:cubicBezTo>
                    <a:pt x="1039" y="11"/>
                    <a:pt x="957" y="0"/>
                    <a:pt x="8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9"/>
            <p:cNvSpPr/>
            <p:nvPr/>
          </p:nvSpPr>
          <p:spPr>
            <a:xfrm>
              <a:off x="2937575" y="4874500"/>
              <a:ext cx="34925" cy="19425"/>
            </a:xfrm>
            <a:custGeom>
              <a:avLst/>
              <a:gdLst/>
              <a:ahLst/>
              <a:cxnLst/>
              <a:rect l="l" t="t" r="r" b="b"/>
              <a:pathLst>
                <a:path w="1397" h="777" extrusionOk="0">
                  <a:moveTo>
                    <a:pt x="652" y="1"/>
                  </a:moveTo>
                  <a:cubicBezTo>
                    <a:pt x="435" y="1"/>
                    <a:pt x="62" y="187"/>
                    <a:pt x="31" y="435"/>
                  </a:cubicBezTo>
                  <a:cubicBezTo>
                    <a:pt x="0" y="714"/>
                    <a:pt x="341" y="776"/>
                    <a:pt x="559" y="776"/>
                  </a:cubicBezTo>
                  <a:lnTo>
                    <a:pt x="745" y="776"/>
                  </a:lnTo>
                  <a:cubicBezTo>
                    <a:pt x="993" y="776"/>
                    <a:pt x="1334" y="621"/>
                    <a:pt x="1365" y="342"/>
                  </a:cubicBezTo>
                  <a:cubicBezTo>
                    <a:pt x="1396" y="94"/>
                    <a:pt x="1055" y="1"/>
                    <a:pt x="8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9"/>
            <p:cNvSpPr/>
            <p:nvPr/>
          </p:nvSpPr>
          <p:spPr>
            <a:xfrm>
              <a:off x="2932925" y="4962150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0"/>
                    <a:pt x="776" y="620"/>
                  </a:cubicBezTo>
                  <a:cubicBezTo>
                    <a:pt x="1179" y="620"/>
                    <a:pt x="1954" y="0"/>
                    <a:pt x="12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9"/>
            <p:cNvSpPr/>
            <p:nvPr/>
          </p:nvSpPr>
          <p:spPr>
            <a:xfrm>
              <a:off x="2895700" y="5017975"/>
              <a:ext cx="40350" cy="21725"/>
            </a:xfrm>
            <a:custGeom>
              <a:avLst/>
              <a:gdLst/>
              <a:ahLst/>
              <a:cxnLst/>
              <a:rect l="l" t="t" r="r" b="b"/>
              <a:pathLst>
                <a:path w="1614" h="869" extrusionOk="0">
                  <a:moveTo>
                    <a:pt x="869" y="0"/>
                  </a:moveTo>
                  <a:cubicBezTo>
                    <a:pt x="217" y="0"/>
                    <a:pt x="0" y="869"/>
                    <a:pt x="776" y="869"/>
                  </a:cubicBezTo>
                  <a:cubicBezTo>
                    <a:pt x="1427" y="869"/>
                    <a:pt x="1613" y="0"/>
                    <a:pt x="8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9"/>
            <p:cNvSpPr/>
            <p:nvPr/>
          </p:nvSpPr>
          <p:spPr>
            <a:xfrm>
              <a:off x="2938000" y="5058700"/>
              <a:ext cx="44350" cy="17050"/>
            </a:xfrm>
            <a:custGeom>
              <a:avLst/>
              <a:gdLst/>
              <a:ahLst/>
              <a:cxnLst/>
              <a:rect l="l" t="t" r="r" b="b"/>
              <a:pathLst>
                <a:path w="1774" h="682" extrusionOk="0">
                  <a:moveTo>
                    <a:pt x="1405" y="1"/>
                  </a:moveTo>
                  <a:cubicBezTo>
                    <a:pt x="1344" y="1"/>
                    <a:pt x="1289" y="7"/>
                    <a:pt x="1255" y="15"/>
                  </a:cubicBezTo>
                  <a:lnTo>
                    <a:pt x="666" y="109"/>
                  </a:lnTo>
                  <a:cubicBezTo>
                    <a:pt x="480" y="140"/>
                    <a:pt x="76" y="233"/>
                    <a:pt x="45" y="481"/>
                  </a:cubicBezTo>
                  <a:cubicBezTo>
                    <a:pt x="0" y="638"/>
                    <a:pt x="200" y="682"/>
                    <a:pt x="361" y="682"/>
                  </a:cubicBezTo>
                  <a:cubicBezTo>
                    <a:pt x="422" y="682"/>
                    <a:pt x="477" y="675"/>
                    <a:pt x="511" y="667"/>
                  </a:cubicBezTo>
                  <a:lnTo>
                    <a:pt x="1100" y="574"/>
                  </a:lnTo>
                  <a:cubicBezTo>
                    <a:pt x="1286" y="543"/>
                    <a:pt x="1689" y="450"/>
                    <a:pt x="1751" y="202"/>
                  </a:cubicBezTo>
                  <a:cubicBezTo>
                    <a:pt x="1774" y="44"/>
                    <a:pt x="1568" y="1"/>
                    <a:pt x="14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9"/>
            <p:cNvSpPr/>
            <p:nvPr/>
          </p:nvSpPr>
          <p:spPr>
            <a:xfrm>
              <a:off x="3052350" y="5035200"/>
              <a:ext cx="38800" cy="26825"/>
            </a:xfrm>
            <a:custGeom>
              <a:avLst/>
              <a:gdLst/>
              <a:ahLst/>
              <a:cxnLst/>
              <a:rect l="l" t="t" r="r" b="b"/>
              <a:pathLst>
                <a:path w="1552" h="1073" extrusionOk="0">
                  <a:moveTo>
                    <a:pt x="973" y="0"/>
                  </a:moveTo>
                  <a:cubicBezTo>
                    <a:pt x="819" y="0"/>
                    <a:pt x="664" y="47"/>
                    <a:pt x="527" y="149"/>
                  </a:cubicBezTo>
                  <a:lnTo>
                    <a:pt x="248" y="366"/>
                  </a:lnTo>
                  <a:cubicBezTo>
                    <a:pt x="31" y="490"/>
                    <a:pt x="0" y="800"/>
                    <a:pt x="186" y="986"/>
                  </a:cubicBezTo>
                  <a:cubicBezTo>
                    <a:pt x="298" y="1042"/>
                    <a:pt x="428" y="1073"/>
                    <a:pt x="558" y="1073"/>
                  </a:cubicBezTo>
                  <a:cubicBezTo>
                    <a:pt x="716" y="1073"/>
                    <a:pt x="873" y="1027"/>
                    <a:pt x="993" y="924"/>
                  </a:cubicBezTo>
                  <a:cubicBezTo>
                    <a:pt x="1086" y="862"/>
                    <a:pt x="1179" y="769"/>
                    <a:pt x="1303" y="707"/>
                  </a:cubicBezTo>
                  <a:cubicBezTo>
                    <a:pt x="1520" y="583"/>
                    <a:pt x="1551" y="273"/>
                    <a:pt x="1334" y="87"/>
                  </a:cubicBezTo>
                  <a:cubicBezTo>
                    <a:pt x="1222" y="31"/>
                    <a:pt x="1098" y="0"/>
                    <a:pt x="9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9"/>
            <p:cNvSpPr/>
            <p:nvPr/>
          </p:nvSpPr>
          <p:spPr>
            <a:xfrm>
              <a:off x="3031400" y="4987975"/>
              <a:ext cx="55850" cy="24350"/>
            </a:xfrm>
            <a:custGeom>
              <a:avLst/>
              <a:gdLst/>
              <a:ahLst/>
              <a:cxnLst/>
              <a:rect l="l" t="t" r="r" b="b"/>
              <a:pathLst>
                <a:path w="2234" h="974" extrusionOk="0">
                  <a:moveTo>
                    <a:pt x="1805" y="1"/>
                  </a:moveTo>
                  <a:cubicBezTo>
                    <a:pt x="1629" y="1"/>
                    <a:pt x="1429" y="58"/>
                    <a:pt x="1334" y="115"/>
                  </a:cubicBezTo>
                  <a:lnTo>
                    <a:pt x="466" y="487"/>
                  </a:lnTo>
                  <a:cubicBezTo>
                    <a:pt x="342" y="549"/>
                    <a:pt x="1" y="735"/>
                    <a:pt x="156" y="890"/>
                  </a:cubicBezTo>
                  <a:cubicBezTo>
                    <a:pt x="216" y="950"/>
                    <a:pt x="318" y="973"/>
                    <a:pt x="429" y="973"/>
                  </a:cubicBezTo>
                  <a:cubicBezTo>
                    <a:pt x="606" y="973"/>
                    <a:pt x="805" y="916"/>
                    <a:pt x="900" y="859"/>
                  </a:cubicBezTo>
                  <a:lnTo>
                    <a:pt x="1769" y="487"/>
                  </a:lnTo>
                  <a:cubicBezTo>
                    <a:pt x="1893" y="425"/>
                    <a:pt x="2234" y="239"/>
                    <a:pt x="2079" y="84"/>
                  </a:cubicBezTo>
                  <a:cubicBezTo>
                    <a:pt x="2019" y="24"/>
                    <a:pt x="1917" y="1"/>
                    <a:pt x="18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19"/>
            <p:cNvSpPr/>
            <p:nvPr/>
          </p:nvSpPr>
          <p:spPr>
            <a:xfrm>
              <a:off x="3026750" y="4933300"/>
              <a:ext cx="41900" cy="29350"/>
            </a:xfrm>
            <a:custGeom>
              <a:avLst/>
              <a:gdLst/>
              <a:ahLst/>
              <a:cxnLst/>
              <a:rect l="l" t="t" r="r" b="b"/>
              <a:pathLst>
                <a:path w="1676" h="1174" extrusionOk="0">
                  <a:moveTo>
                    <a:pt x="1137" y="1"/>
                  </a:moveTo>
                  <a:cubicBezTo>
                    <a:pt x="927" y="1"/>
                    <a:pt x="718" y="87"/>
                    <a:pt x="559" y="224"/>
                  </a:cubicBezTo>
                  <a:lnTo>
                    <a:pt x="187" y="627"/>
                  </a:lnTo>
                  <a:cubicBezTo>
                    <a:pt x="0" y="782"/>
                    <a:pt x="94" y="1092"/>
                    <a:pt x="311" y="1154"/>
                  </a:cubicBezTo>
                  <a:cubicBezTo>
                    <a:pt x="375" y="1167"/>
                    <a:pt x="439" y="1173"/>
                    <a:pt x="501" y="1173"/>
                  </a:cubicBezTo>
                  <a:cubicBezTo>
                    <a:pt x="735" y="1173"/>
                    <a:pt x="945" y="1084"/>
                    <a:pt x="1117" y="937"/>
                  </a:cubicBezTo>
                  <a:lnTo>
                    <a:pt x="1520" y="534"/>
                  </a:lnTo>
                  <a:cubicBezTo>
                    <a:pt x="1676" y="379"/>
                    <a:pt x="1613" y="68"/>
                    <a:pt x="1365" y="37"/>
                  </a:cubicBezTo>
                  <a:cubicBezTo>
                    <a:pt x="1291" y="12"/>
                    <a:pt x="1214" y="1"/>
                    <a:pt x="11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19"/>
            <p:cNvSpPr/>
            <p:nvPr/>
          </p:nvSpPr>
          <p:spPr>
            <a:xfrm>
              <a:off x="3002700" y="4882200"/>
              <a:ext cx="39575" cy="22500"/>
            </a:xfrm>
            <a:custGeom>
              <a:avLst/>
              <a:gdLst/>
              <a:ahLst/>
              <a:cxnLst/>
              <a:rect l="l" t="t" r="r" b="b"/>
              <a:pathLst>
                <a:path w="1583" h="900" extrusionOk="0">
                  <a:moveTo>
                    <a:pt x="1081" y="1"/>
                  </a:moveTo>
                  <a:cubicBezTo>
                    <a:pt x="993" y="1"/>
                    <a:pt x="908" y="14"/>
                    <a:pt x="838" y="34"/>
                  </a:cubicBezTo>
                  <a:lnTo>
                    <a:pt x="559" y="127"/>
                  </a:lnTo>
                  <a:cubicBezTo>
                    <a:pt x="342" y="189"/>
                    <a:pt x="1" y="375"/>
                    <a:pt x="94" y="655"/>
                  </a:cubicBezTo>
                  <a:cubicBezTo>
                    <a:pt x="139" y="833"/>
                    <a:pt x="360" y="899"/>
                    <a:pt x="550" y="899"/>
                  </a:cubicBezTo>
                  <a:cubicBezTo>
                    <a:pt x="624" y="899"/>
                    <a:pt x="693" y="889"/>
                    <a:pt x="745" y="872"/>
                  </a:cubicBezTo>
                  <a:lnTo>
                    <a:pt x="1056" y="779"/>
                  </a:lnTo>
                  <a:cubicBezTo>
                    <a:pt x="1242" y="717"/>
                    <a:pt x="1583" y="530"/>
                    <a:pt x="1521" y="251"/>
                  </a:cubicBezTo>
                  <a:cubicBezTo>
                    <a:pt x="1458" y="62"/>
                    <a:pt x="1265" y="1"/>
                    <a:pt x="10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19"/>
            <p:cNvSpPr/>
            <p:nvPr/>
          </p:nvSpPr>
          <p:spPr>
            <a:xfrm>
              <a:off x="3142300" y="4835950"/>
              <a:ext cx="41900" cy="20450"/>
            </a:xfrm>
            <a:custGeom>
              <a:avLst/>
              <a:gdLst/>
              <a:ahLst/>
              <a:cxnLst/>
              <a:rect l="l" t="t" r="r" b="b"/>
              <a:pathLst>
                <a:path w="1676" h="818" extrusionOk="0">
                  <a:moveTo>
                    <a:pt x="773" y="0"/>
                  </a:moveTo>
                  <a:cubicBezTo>
                    <a:pt x="551" y="0"/>
                    <a:pt x="351" y="76"/>
                    <a:pt x="186" y="240"/>
                  </a:cubicBezTo>
                  <a:cubicBezTo>
                    <a:pt x="0" y="364"/>
                    <a:pt x="93" y="674"/>
                    <a:pt x="311" y="705"/>
                  </a:cubicBezTo>
                  <a:lnTo>
                    <a:pt x="683" y="798"/>
                  </a:lnTo>
                  <a:cubicBezTo>
                    <a:pt x="748" y="811"/>
                    <a:pt x="811" y="818"/>
                    <a:pt x="873" y="818"/>
                  </a:cubicBezTo>
                  <a:cubicBezTo>
                    <a:pt x="1107" y="818"/>
                    <a:pt x="1317" y="729"/>
                    <a:pt x="1489" y="581"/>
                  </a:cubicBezTo>
                  <a:cubicBezTo>
                    <a:pt x="1675" y="426"/>
                    <a:pt x="1613" y="147"/>
                    <a:pt x="1365" y="116"/>
                  </a:cubicBezTo>
                  <a:lnTo>
                    <a:pt x="993" y="23"/>
                  </a:lnTo>
                  <a:cubicBezTo>
                    <a:pt x="918" y="8"/>
                    <a:pt x="844" y="0"/>
                    <a:pt x="7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19"/>
            <p:cNvSpPr/>
            <p:nvPr/>
          </p:nvSpPr>
          <p:spPr>
            <a:xfrm>
              <a:off x="3119025" y="4900875"/>
              <a:ext cx="41900" cy="21750"/>
            </a:xfrm>
            <a:custGeom>
              <a:avLst/>
              <a:gdLst/>
              <a:ahLst/>
              <a:cxnLst/>
              <a:rect l="l" t="t" r="r" b="b"/>
              <a:pathLst>
                <a:path w="1676" h="870" extrusionOk="0">
                  <a:moveTo>
                    <a:pt x="621" y="1"/>
                  </a:moveTo>
                  <a:cubicBezTo>
                    <a:pt x="342" y="1"/>
                    <a:pt x="94" y="187"/>
                    <a:pt x="32" y="466"/>
                  </a:cubicBezTo>
                  <a:cubicBezTo>
                    <a:pt x="1" y="776"/>
                    <a:pt x="311" y="869"/>
                    <a:pt x="559" y="869"/>
                  </a:cubicBezTo>
                  <a:lnTo>
                    <a:pt x="1055" y="869"/>
                  </a:lnTo>
                  <a:cubicBezTo>
                    <a:pt x="1335" y="869"/>
                    <a:pt x="1583" y="652"/>
                    <a:pt x="1645" y="373"/>
                  </a:cubicBezTo>
                  <a:cubicBezTo>
                    <a:pt x="1676" y="94"/>
                    <a:pt x="1366" y="1"/>
                    <a:pt x="11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19"/>
            <p:cNvSpPr/>
            <p:nvPr/>
          </p:nvSpPr>
          <p:spPr>
            <a:xfrm>
              <a:off x="3131450" y="4972875"/>
              <a:ext cx="43450" cy="14225"/>
            </a:xfrm>
            <a:custGeom>
              <a:avLst/>
              <a:gdLst/>
              <a:ahLst/>
              <a:cxnLst/>
              <a:rect l="l" t="t" r="r" b="b"/>
              <a:pathLst>
                <a:path w="1738" h="569" extrusionOk="0">
                  <a:moveTo>
                    <a:pt x="814" y="1"/>
                  </a:moveTo>
                  <a:cubicBezTo>
                    <a:pt x="570" y="1"/>
                    <a:pt x="350" y="118"/>
                    <a:pt x="155" y="285"/>
                  </a:cubicBezTo>
                  <a:cubicBezTo>
                    <a:pt x="0" y="502"/>
                    <a:pt x="310" y="564"/>
                    <a:pt x="465" y="564"/>
                  </a:cubicBezTo>
                  <a:lnTo>
                    <a:pt x="838" y="564"/>
                  </a:lnTo>
                  <a:cubicBezTo>
                    <a:pt x="866" y="567"/>
                    <a:pt x="895" y="568"/>
                    <a:pt x="924" y="568"/>
                  </a:cubicBezTo>
                  <a:cubicBezTo>
                    <a:pt x="1173" y="568"/>
                    <a:pt x="1415" y="451"/>
                    <a:pt x="1582" y="285"/>
                  </a:cubicBezTo>
                  <a:cubicBezTo>
                    <a:pt x="1737" y="67"/>
                    <a:pt x="1458" y="5"/>
                    <a:pt x="1303" y="5"/>
                  </a:cubicBezTo>
                  <a:lnTo>
                    <a:pt x="900" y="5"/>
                  </a:lnTo>
                  <a:cubicBezTo>
                    <a:pt x="871" y="2"/>
                    <a:pt x="842" y="1"/>
                    <a:pt x="8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19"/>
            <p:cNvSpPr/>
            <p:nvPr/>
          </p:nvSpPr>
          <p:spPr>
            <a:xfrm>
              <a:off x="3146175" y="5025725"/>
              <a:ext cx="31825" cy="21750"/>
            </a:xfrm>
            <a:custGeom>
              <a:avLst/>
              <a:gdLst/>
              <a:ahLst/>
              <a:cxnLst/>
              <a:rect l="l" t="t" r="r" b="b"/>
              <a:pathLst>
                <a:path w="1273" h="870" extrusionOk="0">
                  <a:moveTo>
                    <a:pt x="652" y="1"/>
                  </a:moveTo>
                  <a:cubicBezTo>
                    <a:pt x="404" y="1"/>
                    <a:pt x="31" y="187"/>
                    <a:pt x="0" y="466"/>
                  </a:cubicBezTo>
                  <a:cubicBezTo>
                    <a:pt x="0" y="745"/>
                    <a:pt x="311" y="869"/>
                    <a:pt x="528" y="869"/>
                  </a:cubicBezTo>
                  <a:lnTo>
                    <a:pt x="652" y="869"/>
                  </a:lnTo>
                  <a:cubicBezTo>
                    <a:pt x="869" y="869"/>
                    <a:pt x="1210" y="652"/>
                    <a:pt x="1241" y="404"/>
                  </a:cubicBezTo>
                  <a:cubicBezTo>
                    <a:pt x="1272" y="125"/>
                    <a:pt x="962" y="1"/>
                    <a:pt x="74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19"/>
            <p:cNvSpPr/>
            <p:nvPr/>
          </p:nvSpPr>
          <p:spPr>
            <a:xfrm>
              <a:off x="3212875" y="5028700"/>
              <a:ext cx="38025" cy="15000"/>
            </a:xfrm>
            <a:custGeom>
              <a:avLst/>
              <a:gdLst/>
              <a:ahLst/>
              <a:cxnLst/>
              <a:rect l="l" t="t" r="r" b="b"/>
              <a:pathLst>
                <a:path w="1521" h="600" extrusionOk="0">
                  <a:moveTo>
                    <a:pt x="806" y="1"/>
                  </a:moveTo>
                  <a:cubicBezTo>
                    <a:pt x="539" y="1"/>
                    <a:pt x="322" y="118"/>
                    <a:pt x="155" y="285"/>
                  </a:cubicBezTo>
                  <a:cubicBezTo>
                    <a:pt x="0" y="502"/>
                    <a:pt x="279" y="595"/>
                    <a:pt x="434" y="595"/>
                  </a:cubicBezTo>
                  <a:lnTo>
                    <a:pt x="652" y="595"/>
                  </a:lnTo>
                  <a:cubicBezTo>
                    <a:pt x="680" y="598"/>
                    <a:pt x="709" y="600"/>
                    <a:pt x="737" y="600"/>
                  </a:cubicBezTo>
                  <a:cubicBezTo>
                    <a:pt x="981" y="600"/>
                    <a:pt x="1198" y="483"/>
                    <a:pt x="1365" y="316"/>
                  </a:cubicBezTo>
                  <a:cubicBezTo>
                    <a:pt x="1520" y="99"/>
                    <a:pt x="1241" y="6"/>
                    <a:pt x="1086" y="6"/>
                  </a:cubicBezTo>
                  <a:lnTo>
                    <a:pt x="900" y="6"/>
                  </a:lnTo>
                  <a:cubicBezTo>
                    <a:pt x="868" y="3"/>
                    <a:pt x="836" y="1"/>
                    <a:pt x="8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19"/>
            <p:cNvSpPr/>
            <p:nvPr/>
          </p:nvSpPr>
          <p:spPr>
            <a:xfrm>
              <a:off x="3222175" y="4976100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179" y="0"/>
                  </a:moveTo>
                  <a:cubicBezTo>
                    <a:pt x="745" y="0"/>
                    <a:pt x="0" y="683"/>
                    <a:pt x="776" y="683"/>
                  </a:cubicBezTo>
                  <a:cubicBezTo>
                    <a:pt x="1210" y="683"/>
                    <a:pt x="1955" y="0"/>
                    <a:pt x="11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19"/>
            <p:cNvSpPr/>
            <p:nvPr/>
          </p:nvSpPr>
          <p:spPr>
            <a:xfrm>
              <a:off x="3192700" y="4936550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1" y="559"/>
                    <a:pt x="745" y="559"/>
                  </a:cubicBezTo>
                  <a:cubicBezTo>
                    <a:pt x="1148" y="559"/>
                    <a:pt x="1955" y="0"/>
                    <a:pt x="12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19"/>
            <p:cNvSpPr/>
            <p:nvPr/>
          </p:nvSpPr>
          <p:spPr>
            <a:xfrm>
              <a:off x="3189600" y="4876050"/>
              <a:ext cx="45775" cy="11675"/>
            </a:xfrm>
            <a:custGeom>
              <a:avLst/>
              <a:gdLst/>
              <a:ahLst/>
              <a:cxnLst/>
              <a:rect l="l" t="t" r="r" b="b"/>
              <a:pathLst>
                <a:path w="1831" h="467" extrusionOk="0">
                  <a:moveTo>
                    <a:pt x="1272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19"/>
            <p:cNvSpPr/>
            <p:nvPr/>
          </p:nvSpPr>
          <p:spPr>
            <a:xfrm>
              <a:off x="3135325" y="4773150"/>
              <a:ext cx="38800" cy="24500"/>
            </a:xfrm>
            <a:custGeom>
              <a:avLst/>
              <a:gdLst/>
              <a:ahLst/>
              <a:cxnLst/>
              <a:rect l="l" t="t" r="r" b="b"/>
              <a:pathLst>
                <a:path w="1552" h="980" extrusionOk="0">
                  <a:moveTo>
                    <a:pt x="989" y="0"/>
                  </a:moveTo>
                  <a:cubicBezTo>
                    <a:pt x="926" y="0"/>
                    <a:pt x="864" y="8"/>
                    <a:pt x="807" y="22"/>
                  </a:cubicBezTo>
                  <a:lnTo>
                    <a:pt x="528" y="146"/>
                  </a:lnTo>
                  <a:cubicBezTo>
                    <a:pt x="310" y="209"/>
                    <a:pt x="0" y="395"/>
                    <a:pt x="62" y="705"/>
                  </a:cubicBezTo>
                  <a:cubicBezTo>
                    <a:pt x="130" y="908"/>
                    <a:pt x="346" y="980"/>
                    <a:pt x="542" y="980"/>
                  </a:cubicBezTo>
                  <a:cubicBezTo>
                    <a:pt x="615" y="980"/>
                    <a:pt x="686" y="970"/>
                    <a:pt x="745" y="953"/>
                  </a:cubicBezTo>
                  <a:lnTo>
                    <a:pt x="1024" y="860"/>
                  </a:lnTo>
                  <a:cubicBezTo>
                    <a:pt x="1272" y="767"/>
                    <a:pt x="1551" y="581"/>
                    <a:pt x="1489" y="302"/>
                  </a:cubicBezTo>
                  <a:cubicBezTo>
                    <a:pt x="1417" y="87"/>
                    <a:pt x="1199" y="0"/>
                    <a:pt x="9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9"/>
            <p:cNvSpPr/>
            <p:nvPr/>
          </p:nvSpPr>
          <p:spPr>
            <a:xfrm>
              <a:off x="3120575" y="4712600"/>
              <a:ext cx="46550" cy="31025"/>
            </a:xfrm>
            <a:custGeom>
              <a:avLst/>
              <a:gdLst/>
              <a:ahLst/>
              <a:cxnLst/>
              <a:rect l="l" t="t" r="r" b="b"/>
              <a:pathLst>
                <a:path w="1862" h="1241" extrusionOk="0">
                  <a:moveTo>
                    <a:pt x="1284" y="0"/>
                  </a:moveTo>
                  <a:cubicBezTo>
                    <a:pt x="1130" y="0"/>
                    <a:pt x="975" y="47"/>
                    <a:pt x="838" y="149"/>
                  </a:cubicBezTo>
                  <a:lnTo>
                    <a:pt x="280" y="583"/>
                  </a:lnTo>
                  <a:cubicBezTo>
                    <a:pt x="94" y="707"/>
                    <a:pt x="1" y="987"/>
                    <a:pt x="218" y="1142"/>
                  </a:cubicBezTo>
                  <a:cubicBezTo>
                    <a:pt x="325" y="1209"/>
                    <a:pt x="444" y="1241"/>
                    <a:pt x="564" y="1241"/>
                  </a:cubicBezTo>
                  <a:cubicBezTo>
                    <a:pt x="723" y="1241"/>
                    <a:pt x="884" y="1185"/>
                    <a:pt x="1024" y="1080"/>
                  </a:cubicBezTo>
                  <a:lnTo>
                    <a:pt x="1583" y="645"/>
                  </a:lnTo>
                  <a:cubicBezTo>
                    <a:pt x="1769" y="521"/>
                    <a:pt x="1862" y="242"/>
                    <a:pt x="1645" y="87"/>
                  </a:cubicBezTo>
                  <a:cubicBezTo>
                    <a:pt x="1533" y="31"/>
                    <a:pt x="1409" y="0"/>
                    <a:pt x="1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19"/>
            <p:cNvSpPr/>
            <p:nvPr/>
          </p:nvSpPr>
          <p:spPr>
            <a:xfrm>
              <a:off x="3114375" y="4658150"/>
              <a:ext cx="37250" cy="14750"/>
            </a:xfrm>
            <a:custGeom>
              <a:avLst/>
              <a:gdLst/>
              <a:ahLst/>
              <a:cxnLst/>
              <a:rect l="l" t="t" r="r" b="b"/>
              <a:pathLst>
                <a:path w="1490" h="590" extrusionOk="0">
                  <a:moveTo>
                    <a:pt x="1024" y="1"/>
                  </a:moveTo>
                  <a:cubicBezTo>
                    <a:pt x="745" y="1"/>
                    <a:pt x="466" y="94"/>
                    <a:pt x="280" y="280"/>
                  </a:cubicBezTo>
                  <a:lnTo>
                    <a:pt x="187" y="373"/>
                  </a:lnTo>
                  <a:cubicBezTo>
                    <a:pt x="1" y="528"/>
                    <a:pt x="342" y="590"/>
                    <a:pt x="435" y="590"/>
                  </a:cubicBezTo>
                  <a:cubicBezTo>
                    <a:pt x="714" y="559"/>
                    <a:pt x="993" y="466"/>
                    <a:pt x="1210" y="311"/>
                  </a:cubicBezTo>
                  <a:lnTo>
                    <a:pt x="1303" y="218"/>
                  </a:lnTo>
                  <a:cubicBezTo>
                    <a:pt x="1490" y="32"/>
                    <a:pt x="1148" y="1"/>
                    <a:pt x="10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19"/>
            <p:cNvSpPr/>
            <p:nvPr/>
          </p:nvSpPr>
          <p:spPr>
            <a:xfrm>
              <a:off x="3141525" y="4588350"/>
              <a:ext cx="38800" cy="14000"/>
            </a:xfrm>
            <a:custGeom>
              <a:avLst/>
              <a:gdLst/>
              <a:ahLst/>
              <a:cxnLst/>
              <a:rect l="l" t="t" r="r" b="b"/>
              <a:pathLst>
                <a:path w="1552" h="560" extrusionOk="0">
                  <a:moveTo>
                    <a:pt x="900" y="1"/>
                  </a:moveTo>
                  <a:cubicBezTo>
                    <a:pt x="621" y="1"/>
                    <a:pt x="373" y="94"/>
                    <a:pt x="155" y="311"/>
                  </a:cubicBezTo>
                  <a:cubicBezTo>
                    <a:pt x="0" y="497"/>
                    <a:pt x="311" y="559"/>
                    <a:pt x="435" y="559"/>
                  </a:cubicBezTo>
                  <a:lnTo>
                    <a:pt x="652" y="559"/>
                  </a:lnTo>
                  <a:cubicBezTo>
                    <a:pt x="931" y="559"/>
                    <a:pt x="1179" y="466"/>
                    <a:pt x="1396" y="280"/>
                  </a:cubicBezTo>
                  <a:cubicBezTo>
                    <a:pt x="1551" y="63"/>
                    <a:pt x="1241" y="1"/>
                    <a:pt x="10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9"/>
            <p:cNvSpPr/>
            <p:nvPr/>
          </p:nvSpPr>
          <p:spPr>
            <a:xfrm>
              <a:off x="3195025" y="4595375"/>
              <a:ext cx="42675" cy="17375"/>
            </a:xfrm>
            <a:custGeom>
              <a:avLst/>
              <a:gdLst/>
              <a:ahLst/>
              <a:cxnLst/>
              <a:rect l="l" t="t" r="r" b="b"/>
              <a:pathLst>
                <a:path w="1707" h="695" extrusionOk="0">
                  <a:moveTo>
                    <a:pt x="885" y="0"/>
                  </a:moveTo>
                  <a:cubicBezTo>
                    <a:pt x="699" y="0"/>
                    <a:pt x="521" y="48"/>
                    <a:pt x="373" y="154"/>
                  </a:cubicBezTo>
                  <a:cubicBezTo>
                    <a:pt x="249" y="216"/>
                    <a:pt x="1" y="464"/>
                    <a:pt x="249" y="557"/>
                  </a:cubicBezTo>
                  <a:lnTo>
                    <a:pt x="528" y="650"/>
                  </a:lnTo>
                  <a:cubicBezTo>
                    <a:pt x="617" y="680"/>
                    <a:pt x="707" y="694"/>
                    <a:pt x="795" y="694"/>
                  </a:cubicBezTo>
                  <a:cubicBezTo>
                    <a:pt x="983" y="694"/>
                    <a:pt x="1166" y="632"/>
                    <a:pt x="1335" y="526"/>
                  </a:cubicBezTo>
                  <a:cubicBezTo>
                    <a:pt x="1459" y="464"/>
                    <a:pt x="1707" y="216"/>
                    <a:pt x="1428" y="123"/>
                  </a:cubicBezTo>
                  <a:lnTo>
                    <a:pt x="1148" y="30"/>
                  </a:lnTo>
                  <a:cubicBezTo>
                    <a:pt x="1060" y="10"/>
                    <a:pt x="972" y="0"/>
                    <a:pt x="8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9"/>
            <p:cNvSpPr/>
            <p:nvPr/>
          </p:nvSpPr>
          <p:spPr>
            <a:xfrm>
              <a:off x="3129900" y="4554225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2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9"/>
            <p:cNvSpPr/>
            <p:nvPr/>
          </p:nvSpPr>
          <p:spPr>
            <a:xfrm>
              <a:off x="3204325" y="4687925"/>
              <a:ext cx="43450" cy="18475"/>
            </a:xfrm>
            <a:custGeom>
              <a:avLst/>
              <a:gdLst/>
              <a:ahLst/>
              <a:cxnLst/>
              <a:rect l="l" t="t" r="r" b="b"/>
              <a:pathLst>
                <a:path w="1738" h="739" extrusionOk="0">
                  <a:moveTo>
                    <a:pt x="785" y="0"/>
                  </a:moveTo>
                  <a:cubicBezTo>
                    <a:pt x="558" y="0"/>
                    <a:pt x="328" y="89"/>
                    <a:pt x="156" y="236"/>
                  </a:cubicBezTo>
                  <a:cubicBezTo>
                    <a:pt x="1" y="392"/>
                    <a:pt x="32" y="547"/>
                    <a:pt x="280" y="609"/>
                  </a:cubicBezTo>
                  <a:lnTo>
                    <a:pt x="745" y="733"/>
                  </a:lnTo>
                  <a:cubicBezTo>
                    <a:pt x="781" y="737"/>
                    <a:pt x="818" y="739"/>
                    <a:pt x="855" y="739"/>
                  </a:cubicBezTo>
                  <a:cubicBezTo>
                    <a:pt x="1103" y="739"/>
                    <a:pt x="1363" y="651"/>
                    <a:pt x="1552" y="516"/>
                  </a:cubicBezTo>
                  <a:cubicBezTo>
                    <a:pt x="1738" y="361"/>
                    <a:pt x="1676" y="174"/>
                    <a:pt x="1459" y="112"/>
                  </a:cubicBezTo>
                  <a:lnTo>
                    <a:pt x="963" y="19"/>
                  </a:lnTo>
                  <a:cubicBezTo>
                    <a:pt x="904" y="6"/>
                    <a:pt x="845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19"/>
            <p:cNvSpPr/>
            <p:nvPr/>
          </p:nvSpPr>
          <p:spPr>
            <a:xfrm>
              <a:off x="3229150" y="4765950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41" y="0"/>
                  </a:moveTo>
                  <a:cubicBezTo>
                    <a:pt x="1024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19"/>
            <p:cNvSpPr/>
            <p:nvPr/>
          </p:nvSpPr>
          <p:spPr>
            <a:xfrm>
              <a:off x="3289650" y="4886050"/>
              <a:ext cx="38775" cy="23700"/>
            </a:xfrm>
            <a:custGeom>
              <a:avLst/>
              <a:gdLst/>
              <a:ahLst/>
              <a:cxnLst/>
              <a:rect l="l" t="t" r="r" b="b"/>
              <a:pathLst>
                <a:path w="1551" h="948" extrusionOk="0">
                  <a:moveTo>
                    <a:pt x="797" y="0"/>
                  </a:moveTo>
                  <a:cubicBezTo>
                    <a:pt x="683" y="0"/>
                    <a:pt x="569" y="33"/>
                    <a:pt x="465" y="97"/>
                  </a:cubicBezTo>
                  <a:cubicBezTo>
                    <a:pt x="310" y="159"/>
                    <a:pt x="0" y="469"/>
                    <a:pt x="217" y="687"/>
                  </a:cubicBezTo>
                  <a:lnTo>
                    <a:pt x="310" y="780"/>
                  </a:lnTo>
                  <a:cubicBezTo>
                    <a:pt x="441" y="891"/>
                    <a:pt x="604" y="947"/>
                    <a:pt x="768" y="947"/>
                  </a:cubicBezTo>
                  <a:cubicBezTo>
                    <a:pt x="877" y="947"/>
                    <a:pt x="986" y="922"/>
                    <a:pt x="1086" y="873"/>
                  </a:cubicBezTo>
                  <a:cubicBezTo>
                    <a:pt x="1241" y="780"/>
                    <a:pt x="1551" y="469"/>
                    <a:pt x="1334" y="283"/>
                  </a:cubicBezTo>
                  <a:lnTo>
                    <a:pt x="1241" y="190"/>
                  </a:lnTo>
                  <a:cubicBezTo>
                    <a:pt x="1114" y="64"/>
                    <a:pt x="956" y="0"/>
                    <a:pt x="7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19"/>
            <p:cNvSpPr/>
            <p:nvPr/>
          </p:nvSpPr>
          <p:spPr>
            <a:xfrm>
              <a:off x="3316775" y="4957650"/>
              <a:ext cx="38800" cy="22500"/>
            </a:xfrm>
            <a:custGeom>
              <a:avLst/>
              <a:gdLst/>
              <a:ahLst/>
              <a:cxnLst/>
              <a:rect l="l" t="t" r="r" b="b"/>
              <a:pathLst>
                <a:path w="1552" h="900" extrusionOk="0">
                  <a:moveTo>
                    <a:pt x="824" y="1"/>
                  </a:moveTo>
                  <a:cubicBezTo>
                    <a:pt x="702" y="1"/>
                    <a:pt x="578" y="31"/>
                    <a:pt x="466" y="87"/>
                  </a:cubicBezTo>
                  <a:cubicBezTo>
                    <a:pt x="311" y="180"/>
                    <a:pt x="1" y="428"/>
                    <a:pt x="218" y="645"/>
                  </a:cubicBezTo>
                  <a:lnTo>
                    <a:pt x="311" y="738"/>
                  </a:lnTo>
                  <a:cubicBezTo>
                    <a:pt x="434" y="844"/>
                    <a:pt x="587" y="900"/>
                    <a:pt x="742" y="900"/>
                  </a:cubicBezTo>
                  <a:cubicBezTo>
                    <a:pt x="860" y="900"/>
                    <a:pt x="979" y="868"/>
                    <a:pt x="1086" y="800"/>
                  </a:cubicBezTo>
                  <a:cubicBezTo>
                    <a:pt x="1241" y="738"/>
                    <a:pt x="1552" y="459"/>
                    <a:pt x="1335" y="273"/>
                  </a:cubicBezTo>
                  <a:lnTo>
                    <a:pt x="1241" y="149"/>
                  </a:lnTo>
                  <a:cubicBezTo>
                    <a:pt x="1122" y="47"/>
                    <a:pt x="974" y="1"/>
                    <a:pt x="8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19"/>
            <p:cNvSpPr/>
            <p:nvPr/>
          </p:nvSpPr>
          <p:spPr>
            <a:xfrm>
              <a:off x="3312900" y="5027275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19"/>
            <p:cNvSpPr/>
            <p:nvPr/>
          </p:nvSpPr>
          <p:spPr>
            <a:xfrm>
              <a:off x="3305150" y="5076900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0" y="869"/>
                    <a:pt x="745" y="869"/>
                  </a:cubicBezTo>
                  <a:cubicBezTo>
                    <a:pt x="1396" y="869"/>
                    <a:pt x="1613" y="1"/>
                    <a:pt x="8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19"/>
            <p:cNvSpPr/>
            <p:nvPr/>
          </p:nvSpPr>
          <p:spPr>
            <a:xfrm>
              <a:off x="3179900" y="5084350"/>
              <a:ext cx="37325" cy="15075"/>
            </a:xfrm>
            <a:custGeom>
              <a:avLst/>
              <a:gdLst/>
              <a:ahLst/>
              <a:cxnLst/>
              <a:rect l="l" t="t" r="r" b="b"/>
              <a:pathLst>
                <a:path w="1493" h="603" extrusionOk="0">
                  <a:moveTo>
                    <a:pt x="994" y="0"/>
                  </a:moveTo>
                  <a:cubicBezTo>
                    <a:pt x="618" y="0"/>
                    <a:pt x="0" y="301"/>
                    <a:pt x="171" y="447"/>
                  </a:cubicBezTo>
                  <a:lnTo>
                    <a:pt x="264" y="540"/>
                  </a:lnTo>
                  <a:cubicBezTo>
                    <a:pt x="315" y="584"/>
                    <a:pt x="397" y="603"/>
                    <a:pt x="494" y="603"/>
                  </a:cubicBezTo>
                  <a:cubicBezTo>
                    <a:pt x="877" y="603"/>
                    <a:pt x="1492" y="317"/>
                    <a:pt x="1319" y="168"/>
                  </a:cubicBezTo>
                  <a:lnTo>
                    <a:pt x="1226" y="75"/>
                  </a:lnTo>
                  <a:cubicBezTo>
                    <a:pt x="1180" y="22"/>
                    <a:pt x="1096" y="0"/>
                    <a:pt x="9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19"/>
            <p:cNvSpPr/>
            <p:nvPr/>
          </p:nvSpPr>
          <p:spPr>
            <a:xfrm>
              <a:off x="3439300" y="4934675"/>
              <a:ext cx="38800" cy="20600"/>
            </a:xfrm>
            <a:custGeom>
              <a:avLst/>
              <a:gdLst/>
              <a:ahLst/>
              <a:cxnLst/>
              <a:rect l="l" t="t" r="r" b="b"/>
              <a:pathLst>
                <a:path w="1552" h="824" extrusionOk="0">
                  <a:moveTo>
                    <a:pt x="1109" y="1"/>
                  </a:moveTo>
                  <a:cubicBezTo>
                    <a:pt x="1002" y="1"/>
                    <a:pt x="899" y="20"/>
                    <a:pt x="838" y="44"/>
                  </a:cubicBezTo>
                  <a:lnTo>
                    <a:pt x="528" y="137"/>
                  </a:lnTo>
                  <a:cubicBezTo>
                    <a:pt x="342" y="200"/>
                    <a:pt x="1" y="355"/>
                    <a:pt x="63" y="603"/>
                  </a:cubicBezTo>
                  <a:cubicBezTo>
                    <a:pt x="104" y="768"/>
                    <a:pt x="297" y="823"/>
                    <a:pt x="476" y="823"/>
                  </a:cubicBezTo>
                  <a:cubicBezTo>
                    <a:pt x="566" y="823"/>
                    <a:pt x="652" y="810"/>
                    <a:pt x="714" y="789"/>
                  </a:cubicBezTo>
                  <a:lnTo>
                    <a:pt x="993" y="696"/>
                  </a:lnTo>
                  <a:cubicBezTo>
                    <a:pt x="1180" y="634"/>
                    <a:pt x="1552" y="479"/>
                    <a:pt x="1490" y="200"/>
                  </a:cubicBezTo>
                  <a:cubicBezTo>
                    <a:pt x="1452" y="48"/>
                    <a:pt x="1276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19"/>
            <p:cNvSpPr/>
            <p:nvPr/>
          </p:nvSpPr>
          <p:spPr>
            <a:xfrm>
              <a:off x="3424375" y="4891525"/>
              <a:ext cx="33950" cy="12875"/>
            </a:xfrm>
            <a:custGeom>
              <a:avLst/>
              <a:gdLst/>
              <a:ahLst/>
              <a:cxnLst/>
              <a:rect l="l" t="t" r="r" b="b"/>
              <a:pathLst>
                <a:path w="1358" h="515" extrusionOk="0">
                  <a:moveTo>
                    <a:pt x="1074" y="0"/>
                  </a:moveTo>
                  <a:cubicBezTo>
                    <a:pt x="1032" y="0"/>
                    <a:pt x="993" y="2"/>
                    <a:pt x="970" y="2"/>
                  </a:cubicBezTo>
                  <a:cubicBezTo>
                    <a:pt x="691" y="2"/>
                    <a:pt x="443" y="95"/>
                    <a:pt x="226" y="250"/>
                  </a:cubicBezTo>
                  <a:lnTo>
                    <a:pt x="132" y="344"/>
                  </a:lnTo>
                  <a:cubicBezTo>
                    <a:pt x="0" y="476"/>
                    <a:pt x="118" y="514"/>
                    <a:pt x="242" y="514"/>
                  </a:cubicBezTo>
                  <a:cubicBezTo>
                    <a:pt x="293" y="514"/>
                    <a:pt x="345" y="508"/>
                    <a:pt x="381" y="499"/>
                  </a:cubicBezTo>
                  <a:cubicBezTo>
                    <a:pt x="660" y="499"/>
                    <a:pt x="908" y="406"/>
                    <a:pt x="1125" y="250"/>
                  </a:cubicBezTo>
                  <a:lnTo>
                    <a:pt x="1218" y="157"/>
                  </a:lnTo>
                  <a:cubicBezTo>
                    <a:pt x="1358" y="18"/>
                    <a:pt x="1201" y="0"/>
                    <a:pt x="10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19"/>
            <p:cNvSpPr/>
            <p:nvPr/>
          </p:nvSpPr>
          <p:spPr>
            <a:xfrm>
              <a:off x="3366400" y="4932075"/>
              <a:ext cx="39575" cy="14850"/>
            </a:xfrm>
            <a:custGeom>
              <a:avLst/>
              <a:gdLst/>
              <a:ahLst/>
              <a:cxnLst/>
              <a:rect l="l" t="t" r="r" b="b"/>
              <a:pathLst>
                <a:path w="1583" h="594" extrusionOk="0">
                  <a:moveTo>
                    <a:pt x="1130" y="0"/>
                  </a:moveTo>
                  <a:cubicBezTo>
                    <a:pt x="939" y="0"/>
                    <a:pt x="741" y="58"/>
                    <a:pt x="559" y="148"/>
                  </a:cubicBezTo>
                  <a:lnTo>
                    <a:pt x="373" y="241"/>
                  </a:lnTo>
                  <a:cubicBezTo>
                    <a:pt x="249" y="304"/>
                    <a:pt x="1" y="490"/>
                    <a:pt x="249" y="583"/>
                  </a:cubicBezTo>
                  <a:cubicBezTo>
                    <a:pt x="305" y="590"/>
                    <a:pt x="362" y="594"/>
                    <a:pt x="420" y="594"/>
                  </a:cubicBezTo>
                  <a:cubicBezTo>
                    <a:pt x="621" y="594"/>
                    <a:pt x="832" y="548"/>
                    <a:pt x="1025" y="428"/>
                  </a:cubicBezTo>
                  <a:lnTo>
                    <a:pt x="1211" y="335"/>
                  </a:lnTo>
                  <a:cubicBezTo>
                    <a:pt x="1335" y="273"/>
                    <a:pt x="1583" y="117"/>
                    <a:pt x="1335" y="24"/>
                  </a:cubicBezTo>
                  <a:cubicBezTo>
                    <a:pt x="1268" y="8"/>
                    <a:pt x="1200" y="0"/>
                    <a:pt x="11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19"/>
            <p:cNvSpPr/>
            <p:nvPr/>
          </p:nvSpPr>
          <p:spPr>
            <a:xfrm>
              <a:off x="3448625" y="4838300"/>
              <a:ext cx="52750" cy="25100"/>
            </a:xfrm>
            <a:custGeom>
              <a:avLst/>
              <a:gdLst/>
              <a:ahLst/>
              <a:cxnLst/>
              <a:rect l="l" t="t" r="r" b="b"/>
              <a:pathLst>
                <a:path w="2110" h="1004" extrusionOk="0">
                  <a:moveTo>
                    <a:pt x="911" y="1"/>
                  </a:moveTo>
                  <a:cubicBezTo>
                    <a:pt x="783" y="1"/>
                    <a:pt x="655" y="18"/>
                    <a:pt x="527" y="53"/>
                  </a:cubicBezTo>
                  <a:cubicBezTo>
                    <a:pt x="279" y="84"/>
                    <a:pt x="0" y="363"/>
                    <a:pt x="62" y="611"/>
                  </a:cubicBezTo>
                  <a:cubicBezTo>
                    <a:pt x="112" y="836"/>
                    <a:pt x="364" y="900"/>
                    <a:pt x="589" y="900"/>
                  </a:cubicBezTo>
                  <a:cubicBezTo>
                    <a:pt x="644" y="900"/>
                    <a:pt x="696" y="897"/>
                    <a:pt x="744" y="891"/>
                  </a:cubicBezTo>
                  <a:lnTo>
                    <a:pt x="775" y="891"/>
                  </a:lnTo>
                  <a:cubicBezTo>
                    <a:pt x="807" y="891"/>
                    <a:pt x="869" y="922"/>
                    <a:pt x="900" y="953"/>
                  </a:cubicBezTo>
                  <a:cubicBezTo>
                    <a:pt x="971" y="988"/>
                    <a:pt x="1048" y="1004"/>
                    <a:pt x="1127" y="1004"/>
                  </a:cubicBezTo>
                  <a:cubicBezTo>
                    <a:pt x="1597" y="1004"/>
                    <a:pt x="2109" y="438"/>
                    <a:pt x="1551" y="146"/>
                  </a:cubicBezTo>
                  <a:cubicBezTo>
                    <a:pt x="1338" y="49"/>
                    <a:pt x="1124" y="1"/>
                    <a:pt x="9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19"/>
            <p:cNvSpPr/>
            <p:nvPr/>
          </p:nvSpPr>
          <p:spPr>
            <a:xfrm>
              <a:off x="3503675" y="4781450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1"/>
                  </a:moveTo>
                  <a:cubicBezTo>
                    <a:pt x="807" y="1"/>
                    <a:pt x="0" y="590"/>
                    <a:pt x="745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19"/>
            <p:cNvSpPr/>
            <p:nvPr/>
          </p:nvSpPr>
          <p:spPr>
            <a:xfrm>
              <a:off x="3499025" y="4711075"/>
              <a:ext cx="38800" cy="21000"/>
            </a:xfrm>
            <a:custGeom>
              <a:avLst/>
              <a:gdLst/>
              <a:ahLst/>
              <a:cxnLst/>
              <a:rect l="l" t="t" r="r" b="b"/>
              <a:pathLst>
                <a:path w="1552" h="840" extrusionOk="0">
                  <a:moveTo>
                    <a:pt x="1024" y="1"/>
                  </a:moveTo>
                  <a:cubicBezTo>
                    <a:pt x="884" y="1"/>
                    <a:pt x="745" y="39"/>
                    <a:pt x="652" y="86"/>
                  </a:cubicBezTo>
                  <a:lnTo>
                    <a:pt x="435" y="210"/>
                  </a:lnTo>
                  <a:cubicBezTo>
                    <a:pt x="279" y="272"/>
                    <a:pt x="0" y="489"/>
                    <a:pt x="155" y="706"/>
                  </a:cubicBezTo>
                  <a:cubicBezTo>
                    <a:pt x="240" y="805"/>
                    <a:pt x="362" y="839"/>
                    <a:pt x="488" y="839"/>
                  </a:cubicBezTo>
                  <a:cubicBezTo>
                    <a:pt x="640" y="839"/>
                    <a:pt x="798" y="788"/>
                    <a:pt x="900" y="737"/>
                  </a:cubicBezTo>
                  <a:lnTo>
                    <a:pt x="1117" y="644"/>
                  </a:lnTo>
                  <a:cubicBezTo>
                    <a:pt x="1272" y="551"/>
                    <a:pt x="1551" y="365"/>
                    <a:pt x="1396" y="148"/>
                  </a:cubicBezTo>
                  <a:cubicBezTo>
                    <a:pt x="1303" y="39"/>
                    <a:pt x="1163" y="1"/>
                    <a:pt x="10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19"/>
            <p:cNvSpPr/>
            <p:nvPr/>
          </p:nvSpPr>
          <p:spPr>
            <a:xfrm>
              <a:off x="3564150" y="4695375"/>
              <a:ext cx="38025" cy="20175"/>
            </a:xfrm>
            <a:custGeom>
              <a:avLst/>
              <a:gdLst/>
              <a:ahLst/>
              <a:cxnLst/>
              <a:rect l="l" t="t" r="r" b="b"/>
              <a:pathLst>
                <a:path w="1521" h="807" extrusionOk="0">
                  <a:moveTo>
                    <a:pt x="683" y="0"/>
                  </a:moveTo>
                  <a:cubicBezTo>
                    <a:pt x="435" y="0"/>
                    <a:pt x="94" y="187"/>
                    <a:pt x="63" y="466"/>
                  </a:cubicBezTo>
                  <a:cubicBezTo>
                    <a:pt x="1" y="714"/>
                    <a:pt x="342" y="807"/>
                    <a:pt x="559" y="807"/>
                  </a:cubicBezTo>
                  <a:lnTo>
                    <a:pt x="869" y="807"/>
                  </a:lnTo>
                  <a:cubicBezTo>
                    <a:pt x="1087" y="807"/>
                    <a:pt x="1459" y="621"/>
                    <a:pt x="1490" y="373"/>
                  </a:cubicBezTo>
                  <a:cubicBezTo>
                    <a:pt x="1521" y="94"/>
                    <a:pt x="1180" y="0"/>
                    <a:pt x="9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19"/>
            <p:cNvSpPr/>
            <p:nvPr/>
          </p:nvSpPr>
          <p:spPr>
            <a:xfrm>
              <a:off x="3450175" y="4785325"/>
              <a:ext cx="38000" cy="17100"/>
            </a:xfrm>
            <a:custGeom>
              <a:avLst/>
              <a:gdLst/>
              <a:ahLst/>
              <a:cxnLst/>
              <a:rect l="l" t="t" r="r" b="b"/>
              <a:pathLst>
                <a:path w="1520" h="684" extrusionOk="0">
                  <a:moveTo>
                    <a:pt x="900" y="1"/>
                  </a:moveTo>
                  <a:cubicBezTo>
                    <a:pt x="589" y="1"/>
                    <a:pt x="341" y="94"/>
                    <a:pt x="155" y="311"/>
                  </a:cubicBezTo>
                  <a:cubicBezTo>
                    <a:pt x="0" y="559"/>
                    <a:pt x="279" y="683"/>
                    <a:pt x="465" y="683"/>
                  </a:cubicBezTo>
                  <a:lnTo>
                    <a:pt x="651" y="683"/>
                  </a:lnTo>
                  <a:cubicBezTo>
                    <a:pt x="931" y="683"/>
                    <a:pt x="1210" y="559"/>
                    <a:pt x="1396" y="373"/>
                  </a:cubicBezTo>
                  <a:cubicBezTo>
                    <a:pt x="1520" y="125"/>
                    <a:pt x="1272" y="1"/>
                    <a:pt x="10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19"/>
            <p:cNvSpPr/>
            <p:nvPr/>
          </p:nvSpPr>
          <p:spPr>
            <a:xfrm>
              <a:off x="3416825" y="5014100"/>
              <a:ext cx="43450" cy="17925"/>
            </a:xfrm>
            <a:custGeom>
              <a:avLst/>
              <a:gdLst/>
              <a:ahLst/>
              <a:cxnLst/>
              <a:rect l="l" t="t" r="r" b="b"/>
              <a:pathLst>
                <a:path w="1738" h="717" extrusionOk="0">
                  <a:moveTo>
                    <a:pt x="880" y="0"/>
                  </a:moveTo>
                  <a:cubicBezTo>
                    <a:pt x="752" y="0"/>
                    <a:pt x="621" y="31"/>
                    <a:pt x="497" y="93"/>
                  </a:cubicBezTo>
                  <a:cubicBezTo>
                    <a:pt x="403" y="124"/>
                    <a:pt x="0" y="373"/>
                    <a:pt x="217" y="528"/>
                  </a:cubicBezTo>
                  <a:cubicBezTo>
                    <a:pt x="398" y="648"/>
                    <a:pt x="617" y="716"/>
                    <a:pt x="841" y="716"/>
                  </a:cubicBezTo>
                  <a:cubicBezTo>
                    <a:pt x="964" y="716"/>
                    <a:pt x="1089" y="696"/>
                    <a:pt x="1210" y="652"/>
                  </a:cubicBezTo>
                  <a:cubicBezTo>
                    <a:pt x="1365" y="621"/>
                    <a:pt x="1737" y="466"/>
                    <a:pt x="1675" y="249"/>
                  </a:cubicBezTo>
                  <a:cubicBezTo>
                    <a:pt x="1640" y="125"/>
                    <a:pt x="1495" y="92"/>
                    <a:pt x="1347" y="92"/>
                  </a:cubicBezTo>
                  <a:cubicBezTo>
                    <a:pt x="1313" y="92"/>
                    <a:pt x="1278" y="94"/>
                    <a:pt x="1245" y="97"/>
                  </a:cubicBezTo>
                  <a:lnTo>
                    <a:pt x="1245" y="97"/>
                  </a:lnTo>
                  <a:cubicBezTo>
                    <a:pt x="1244" y="96"/>
                    <a:pt x="1243" y="94"/>
                    <a:pt x="1241" y="93"/>
                  </a:cubicBezTo>
                  <a:cubicBezTo>
                    <a:pt x="1132" y="31"/>
                    <a:pt x="1008" y="0"/>
                    <a:pt x="8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19"/>
            <p:cNvSpPr/>
            <p:nvPr/>
          </p:nvSpPr>
          <p:spPr>
            <a:xfrm>
              <a:off x="3400525" y="5073800"/>
              <a:ext cx="49675" cy="12450"/>
            </a:xfrm>
            <a:custGeom>
              <a:avLst/>
              <a:gdLst/>
              <a:ahLst/>
              <a:cxnLst/>
              <a:rect l="l" t="t" r="r" b="b"/>
              <a:pathLst>
                <a:path w="1987" h="498" extrusionOk="0">
                  <a:moveTo>
                    <a:pt x="1242" y="1"/>
                  </a:moveTo>
                  <a:cubicBezTo>
                    <a:pt x="900" y="1"/>
                    <a:pt x="1" y="497"/>
                    <a:pt x="745" y="497"/>
                  </a:cubicBezTo>
                  <a:cubicBezTo>
                    <a:pt x="1086" y="497"/>
                    <a:pt x="1986" y="1"/>
                    <a:pt x="12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19"/>
            <p:cNvSpPr/>
            <p:nvPr/>
          </p:nvSpPr>
          <p:spPr>
            <a:xfrm>
              <a:off x="3501350" y="5051975"/>
              <a:ext cx="43450" cy="12550"/>
            </a:xfrm>
            <a:custGeom>
              <a:avLst/>
              <a:gdLst/>
              <a:ahLst/>
              <a:cxnLst/>
              <a:rect l="l" t="t" r="r" b="b"/>
              <a:pathLst>
                <a:path w="1738" h="502" extrusionOk="0">
                  <a:moveTo>
                    <a:pt x="822" y="1"/>
                  </a:moveTo>
                  <a:cubicBezTo>
                    <a:pt x="595" y="1"/>
                    <a:pt x="350" y="118"/>
                    <a:pt x="155" y="284"/>
                  </a:cubicBezTo>
                  <a:cubicBezTo>
                    <a:pt x="0" y="471"/>
                    <a:pt x="311" y="502"/>
                    <a:pt x="435" y="502"/>
                  </a:cubicBezTo>
                  <a:lnTo>
                    <a:pt x="838" y="502"/>
                  </a:lnTo>
                  <a:cubicBezTo>
                    <a:pt x="1117" y="502"/>
                    <a:pt x="1365" y="409"/>
                    <a:pt x="1582" y="222"/>
                  </a:cubicBezTo>
                  <a:cubicBezTo>
                    <a:pt x="1737" y="36"/>
                    <a:pt x="1427" y="5"/>
                    <a:pt x="1303" y="5"/>
                  </a:cubicBezTo>
                  <a:lnTo>
                    <a:pt x="900" y="5"/>
                  </a:lnTo>
                  <a:cubicBezTo>
                    <a:pt x="874" y="2"/>
                    <a:pt x="848" y="1"/>
                    <a:pt x="8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19"/>
            <p:cNvSpPr/>
            <p:nvPr/>
          </p:nvSpPr>
          <p:spPr>
            <a:xfrm>
              <a:off x="3496700" y="5002475"/>
              <a:ext cx="41900" cy="13200"/>
            </a:xfrm>
            <a:custGeom>
              <a:avLst/>
              <a:gdLst/>
              <a:ahLst/>
              <a:cxnLst/>
              <a:rect l="l" t="t" r="r" b="b"/>
              <a:pathLst>
                <a:path w="1676" h="528" extrusionOk="0">
                  <a:moveTo>
                    <a:pt x="931" y="0"/>
                  </a:moveTo>
                  <a:cubicBezTo>
                    <a:pt x="652" y="0"/>
                    <a:pt x="372" y="93"/>
                    <a:pt x="186" y="279"/>
                  </a:cubicBezTo>
                  <a:cubicBezTo>
                    <a:pt x="0" y="496"/>
                    <a:pt x="310" y="527"/>
                    <a:pt x="465" y="527"/>
                  </a:cubicBezTo>
                  <a:lnTo>
                    <a:pt x="745" y="527"/>
                  </a:lnTo>
                  <a:cubicBezTo>
                    <a:pt x="1024" y="527"/>
                    <a:pt x="1303" y="434"/>
                    <a:pt x="1489" y="248"/>
                  </a:cubicBezTo>
                  <a:cubicBezTo>
                    <a:pt x="1675" y="62"/>
                    <a:pt x="1334" y="0"/>
                    <a:pt x="12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19"/>
            <p:cNvSpPr/>
            <p:nvPr/>
          </p:nvSpPr>
          <p:spPr>
            <a:xfrm>
              <a:off x="3578900" y="5077400"/>
              <a:ext cx="60500" cy="16100"/>
            </a:xfrm>
            <a:custGeom>
              <a:avLst/>
              <a:gdLst/>
              <a:ahLst/>
              <a:cxnLst/>
              <a:rect l="l" t="t" r="r" b="b"/>
              <a:pathLst>
                <a:path w="2420" h="644" extrusionOk="0">
                  <a:moveTo>
                    <a:pt x="986" y="1"/>
                  </a:moveTo>
                  <a:cubicBezTo>
                    <a:pt x="783" y="1"/>
                    <a:pt x="593" y="41"/>
                    <a:pt x="404" y="136"/>
                  </a:cubicBezTo>
                  <a:cubicBezTo>
                    <a:pt x="310" y="198"/>
                    <a:pt x="0" y="415"/>
                    <a:pt x="279" y="477"/>
                  </a:cubicBezTo>
                  <a:lnTo>
                    <a:pt x="1241" y="632"/>
                  </a:lnTo>
                  <a:cubicBezTo>
                    <a:pt x="1307" y="640"/>
                    <a:pt x="1373" y="644"/>
                    <a:pt x="1438" y="644"/>
                  </a:cubicBezTo>
                  <a:cubicBezTo>
                    <a:pt x="1649" y="644"/>
                    <a:pt x="1851" y="603"/>
                    <a:pt x="2017" y="508"/>
                  </a:cubicBezTo>
                  <a:cubicBezTo>
                    <a:pt x="2110" y="477"/>
                    <a:pt x="2420" y="229"/>
                    <a:pt x="2172" y="167"/>
                  </a:cubicBezTo>
                  <a:lnTo>
                    <a:pt x="1179" y="12"/>
                  </a:lnTo>
                  <a:cubicBezTo>
                    <a:pt x="1113" y="5"/>
                    <a:pt x="1049" y="1"/>
                    <a:pt x="9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19"/>
            <p:cNvSpPr/>
            <p:nvPr/>
          </p:nvSpPr>
          <p:spPr>
            <a:xfrm>
              <a:off x="3682025" y="5072250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19"/>
            <p:cNvSpPr/>
            <p:nvPr/>
          </p:nvSpPr>
          <p:spPr>
            <a:xfrm>
              <a:off x="3598275" y="5025400"/>
              <a:ext cx="50425" cy="21650"/>
            </a:xfrm>
            <a:custGeom>
              <a:avLst/>
              <a:gdLst/>
              <a:ahLst/>
              <a:cxnLst/>
              <a:rect l="l" t="t" r="r" b="b"/>
              <a:pathLst>
                <a:path w="2017" h="866" extrusionOk="0">
                  <a:moveTo>
                    <a:pt x="1595" y="1"/>
                  </a:moveTo>
                  <a:cubicBezTo>
                    <a:pt x="1493" y="1"/>
                    <a:pt x="1395" y="20"/>
                    <a:pt x="1335" y="45"/>
                  </a:cubicBezTo>
                  <a:lnTo>
                    <a:pt x="559" y="231"/>
                  </a:lnTo>
                  <a:cubicBezTo>
                    <a:pt x="373" y="293"/>
                    <a:pt x="1" y="448"/>
                    <a:pt x="63" y="696"/>
                  </a:cubicBezTo>
                  <a:cubicBezTo>
                    <a:pt x="99" y="824"/>
                    <a:pt x="255" y="866"/>
                    <a:pt x="414" y="866"/>
                  </a:cubicBezTo>
                  <a:cubicBezTo>
                    <a:pt x="525" y="866"/>
                    <a:pt x="638" y="846"/>
                    <a:pt x="714" y="820"/>
                  </a:cubicBezTo>
                  <a:lnTo>
                    <a:pt x="1490" y="634"/>
                  </a:lnTo>
                  <a:cubicBezTo>
                    <a:pt x="1645" y="603"/>
                    <a:pt x="2017" y="417"/>
                    <a:pt x="1955" y="200"/>
                  </a:cubicBezTo>
                  <a:cubicBezTo>
                    <a:pt x="1917" y="48"/>
                    <a:pt x="1753" y="1"/>
                    <a:pt x="15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19"/>
            <p:cNvSpPr/>
            <p:nvPr/>
          </p:nvSpPr>
          <p:spPr>
            <a:xfrm>
              <a:off x="3658775" y="4968975"/>
              <a:ext cx="40350" cy="15800"/>
            </a:xfrm>
            <a:custGeom>
              <a:avLst/>
              <a:gdLst/>
              <a:ahLst/>
              <a:cxnLst/>
              <a:rect l="l" t="t" r="r" b="b"/>
              <a:pathLst>
                <a:path w="1614" h="632" extrusionOk="0">
                  <a:moveTo>
                    <a:pt x="1270" y="0"/>
                  </a:moveTo>
                  <a:cubicBezTo>
                    <a:pt x="1083" y="0"/>
                    <a:pt x="850" y="78"/>
                    <a:pt x="745" y="99"/>
                  </a:cubicBezTo>
                  <a:lnTo>
                    <a:pt x="466" y="192"/>
                  </a:lnTo>
                  <a:cubicBezTo>
                    <a:pt x="341" y="254"/>
                    <a:pt x="0" y="410"/>
                    <a:pt x="124" y="565"/>
                  </a:cubicBezTo>
                  <a:cubicBezTo>
                    <a:pt x="173" y="613"/>
                    <a:pt x="249" y="631"/>
                    <a:pt x="336" y="631"/>
                  </a:cubicBezTo>
                  <a:cubicBezTo>
                    <a:pt x="525" y="631"/>
                    <a:pt x="762" y="545"/>
                    <a:pt x="869" y="503"/>
                  </a:cubicBezTo>
                  <a:lnTo>
                    <a:pt x="1148" y="410"/>
                  </a:lnTo>
                  <a:cubicBezTo>
                    <a:pt x="1241" y="378"/>
                    <a:pt x="1613" y="223"/>
                    <a:pt x="1489" y="68"/>
                  </a:cubicBezTo>
                  <a:cubicBezTo>
                    <a:pt x="1439" y="18"/>
                    <a:pt x="1360" y="0"/>
                    <a:pt x="12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19"/>
            <p:cNvSpPr/>
            <p:nvPr/>
          </p:nvSpPr>
          <p:spPr>
            <a:xfrm>
              <a:off x="3692900" y="5006225"/>
              <a:ext cx="38025" cy="16425"/>
            </a:xfrm>
            <a:custGeom>
              <a:avLst/>
              <a:gdLst/>
              <a:ahLst/>
              <a:cxnLst/>
              <a:rect l="l" t="t" r="r" b="b"/>
              <a:pathLst>
                <a:path w="1521" h="657" extrusionOk="0">
                  <a:moveTo>
                    <a:pt x="783" y="0"/>
                  </a:moveTo>
                  <a:cubicBezTo>
                    <a:pt x="533" y="0"/>
                    <a:pt x="291" y="120"/>
                    <a:pt x="124" y="315"/>
                  </a:cubicBezTo>
                  <a:cubicBezTo>
                    <a:pt x="0" y="532"/>
                    <a:pt x="248" y="657"/>
                    <a:pt x="434" y="657"/>
                  </a:cubicBezTo>
                  <a:lnTo>
                    <a:pt x="651" y="657"/>
                  </a:lnTo>
                  <a:cubicBezTo>
                    <a:pt x="931" y="657"/>
                    <a:pt x="1210" y="564"/>
                    <a:pt x="1396" y="346"/>
                  </a:cubicBezTo>
                  <a:cubicBezTo>
                    <a:pt x="1520" y="129"/>
                    <a:pt x="1272" y="5"/>
                    <a:pt x="1086" y="5"/>
                  </a:cubicBezTo>
                  <a:lnTo>
                    <a:pt x="869" y="5"/>
                  </a:lnTo>
                  <a:cubicBezTo>
                    <a:pt x="840" y="2"/>
                    <a:pt x="812" y="0"/>
                    <a:pt x="7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19"/>
            <p:cNvSpPr/>
            <p:nvPr/>
          </p:nvSpPr>
          <p:spPr>
            <a:xfrm>
              <a:off x="3744075" y="4959300"/>
              <a:ext cx="48100" cy="24325"/>
            </a:xfrm>
            <a:custGeom>
              <a:avLst/>
              <a:gdLst/>
              <a:ahLst/>
              <a:cxnLst/>
              <a:rect l="l" t="t" r="r" b="b"/>
              <a:pathLst>
                <a:path w="1924" h="973" extrusionOk="0">
                  <a:moveTo>
                    <a:pt x="953" y="1"/>
                  </a:moveTo>
                  <a:cubicBezTo>
                    <a:pt x="489" y="1"/>
                    <a:pt x="1" y="562"/>
                    <a:pt x="559" y="828"/>
                  </a:cubicBezTo>
                  <a:lnTo>
                    <a:pt x="745" y="921"/>
                  </a:lnTo>
                  <a:cubicBezTo>
                    <a:pt x="816" y="956"/>
                    <a:pt x="893" y="972"/>
                    <a:pt x="971" y="972"/>
                  </a:cubicBezTo>
                  <a:cubicBezTo>
                    <a:pt x="1435" y="972"/>
                    <a:pt x="1923" y="411"/>
                    <a:pt x="1365" y="145"/>
                  </a:cubicBezTo>
                  <a:lnTo>
                    <a:pt x="1179" y="52"/>
                  </a:lnTo>
                  <a:cubicBezTo>
                    <a:pt x="1108" y="16"/>
                    <a:pt x="1031" y="1"/>
                    <a:pt x="9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19"/>
            <p:cNvSpPr/>
            <p:nvPr/>
          </p:nvSpPr>
          <p:spPr>
            <a:xfrm>
              <a:off x="3751050" y="5014100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1" y="621"/>
                    <a:pt x="745" y="621"/>
                  </a:cubicBezTo>
                  <a:cubicBezTo>
                    <a:pt x="1148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19"/>
            <p:cNvSpPr/>
            <p:nvPr/>
          </p:nvSpPr>
          <p:spPr>
            <a:xfrm>
              <a:off x="3754925" y="5063125"/>
              <a:ext cx="43450" cy="15975"/>
            </a:xfrm>
            <a:custGeom>
              <a:avLst/>
              <a:gdLst/>
              <a:ahLst/>
              <a:cxnLst/>
              <a:rect l="l" t="t" r="r" b="b"/>
              <a:pathLst>
                <a:path w="1738" h="639" extrusionOk="0">
                  <a:moveTo>
                    <a:pt x="956" y="0"/>
                  </a:moveTo>
                  <a:cubicBezTo>
                    <a:pt x="755" y="0"/>
                    <a:pt x="563" y="58"/>
                    <a:pt x="404" y="149"/>
                  </a:cubicBezTo>
                  <a:cubicBezTo>
                    <a:pt x="280" y="211"/>
                    <a:pt x="1" y="428"/>
                    <a:pt x="280" y="521"/>
                  </a:cubicBezTo>
                  <a:lnTo>
                    <a:pt x="559" y="614"/>
                  </a:lnTo>
                  <a:cubicBezTo>
                    <a:pt x="634" y="631"/>
                    <a:pt x="709" y="638"/>
                    <a:pt x="782" y="638"/>
                  </a:cubicBezTo>
                  <a:cubicBezTo>
                    <a:pt x="983" y="638"/>
                    <a:pt x="1176" y="581"/>
                    <a:pt x="1334" y="490"/>
                  </a:cubicBezTo>
                  <a:cubicBezTo>
                    <a:pt x="1459" y="428"/>
                    <a:pt x="1738" y="211"/>
                    <a:pt x="1459" y="118"/>
                  </a:cubicBezTo>
                  <a:lnTo>
                    <a:pt x="1179" y="25"/>
                  </a:lnTo>
                  <a:cubicBezTo>
                    <a:pt x="1105" y="8"/>
                    <a:pt x="1030" y="0"/>
                    <a:pt x="9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3973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2282" y="180109"/>
            <a:ext cx="8305800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err="1" smtClean="0"/>
              <a:t>Landasan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Hukum</a:t>
            </a:r>
            <a:endParaRPr lang="en-US" sz="6600" b="1" dirty="0"/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000" b="1" dirty="0" err="1">
                <a:latin typeface="Comic Sans MS" pitchFamily="66" charset="0"/>
              </a:rPr>
              <a:t>Inpres</a:t>
            </a:r>
            <a:r>
              <a:rPr lang="en-US" sz="2000" b="1" dirty="0">
                <a:latin typeface="Comic Sans MS" pitchFamily="66" charset="0"/>
              </a:rPr>
              <a:t> No. 9 </a:t>
            </a:r>
            <a:r>
              <a:rPr lang="en-US" sz="2000" b="1" dirty="0" err="1">
                <a:latin typeface="Comic Sans MS" pitchFamily="66" charset="0"/>
              </a:rPr>
              <a:t>Tahun</a:t>
            </a:r>
            <a:r>
              <a:rPr lang="en-US" sz="2000" b="1" dirty="0">
                <a:latin typeface="Comic Sans MS" pitchFamily="66" charset="0"/>
              </a:rPr>
              <a:t> 2000 </a:t>
            </a:r>
            <a:r>
              <a:rPr lang="en-US" sz="2000" b="1" dirty="0" err="1">
                <a:latin typeface="Comic Sans MS" pitchFamily="66" charset="0"/>
              </a:rPr>
              <a:t>tentang</a:t>
            </a:r>
            <a:r>
              <a:rPr lang="en-US" sz="2000" b="1" dirty="0">
                <a:latin typeface="Comic Sans MS" pitchFamily="66" charset="0"/>
              </a:rPr>
              <a:t> PUG </a:t>
            </a:r>
            <a:r>
              <a:rPr lang="en-US" sz="2000" b="1" dirty="0" err="1">
                <a:latin typeface="Comic Sans MS" pitchFamily="66" charset="0"/>
              </a:rPr>
              <a:t>dalam</a:t>
            </a:r>
            <a:r>
              <a:rPr lang="en-US" sz="2000" b="1" dirty="0">
                <a:latin typeface="Comic Sans MS" pitchFamily="66" charset="0"/>
              </a:rPr>
              <a:t> Pembangunan </a:t>
            </a:r>
            <a:r>
              <a:rPr lang="en-US" sz="2000" b="1" dirty="0" err="1">
                <a:latin typeface="Comic Sans MS" pitchFamily="66" charset="0"/>
              </a:rPr>
              <a:t>Nasional</a:t>
            </a:r>
            <a:r>
              <a:rPr lang="en-US" sz="2000" b="1" dirty="0">
                <a:latin typeface="Comic Sans MS" pitchFamily="66" charset="0"/>
              </a:rPr>
              <a:t>;</a:t>
            </a: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000" b="1" dirty="0" err="1" smtClean="0">
                <a:latin typeface="Comic Sans MS" pitchFamily="66" charset="0"/>
              </a:rPr>
              <a:t>Permendagri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No. 67 </a:t>
            </a:r>
            <a:r>
              <a:rPr lang="en-US" sz="2000" b="1" dirty="0" err="1">
                <a:latin typeface="Comic Sans MS" pitchFamily="66" charset="0"/>
              </a:rPr>
              <a:t>Tahun</a:t>
            </a:r>
            <a:r>
              <a:rPr lang="en-US" sz="2000" b="1" dirty="0">
                <a:latin typeface="Comic Sans MS" pitchFamily="66" charset="0"/>
              </a:rPr>
              <a:t> 2011 </a:t>
            </a:r>
            <a:r>
              <a:rPr lang="en-US" sz="2000" b="1" dirty="0" err="1">
                <a:latin typeface="Comic Sans MS" pitchFamily="66" charset="0"/>
              </a:rPr>
              <a:t>tentang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 smtClean="0">
                <a:latin typeface="Comic Sans MS" pitchFamily="66" charset="0"/>
              </a:rPr>
              <a:t>Perubahan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r>
              <a:rPr lang="en-US" sz="2000" b="1" dirty="0" err="1" smtClean="0">
                <a:latin typeface="Comic Sans MS" pitchFamily="66" charset="0"/>
              </a:rPr>
              <a:t>atas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r>
              <a:rPr lang="en-US" sz="2000" b="1" dirty="0" err="1" smtClean="0">
                <a:latin typeface="Comic Sans MS" pitchFamily="66" charset="0"/>
              </a:rPr>
              <a:t>Permendagri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No. 15 </a:t>
            </a:r>
            <a:r>
              <a:rPr lang="en-US" sz="2000" b="1" dirty="0" err="1">
                <a:latin typeface="Comic Sans MS" pitchFamily="66" charset="0"/>
              </a:rPr>
              <a:t>Tahun</a:t>
            </a:r>
            <a:r>
              <a:rPr lang="en-US" sz="2000" b="1" dirty="0">
                <a:latin typeface="Comic Sans MS" pitchFamily="66" charset="0"/>
              </a:rPr>
              <a:t> 2008 </a:t>
            </a:r>
            <a:r>
              <a:rPr lang="en-US" sz="2000" b="1" dirty="0" err="1" smtClean="0">
                <a:latin typeface="Comic Sans MS" pitchFamily="66" charset="0"/>
              </a:rPr>
              <a:t>tentang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Pedoman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Umum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Pelaksanaan</a:t>
            </a:r>
            <a:r>
              <a:rPr lang="en-US" sz="2000" b="1" dirty="0">
                <a:latin typeface="Comic Sans MS" pitchFamily="66" charset="0"/>
              </a:rPr>
              <a:t> PUG di Daerah.</a:t>
            </a: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000" b="1" dirty="0" err="1">
                <a:latin typeface="Comic Sans MS" pitchFamily="66" charset="0"/>
              </a:rPr>
              <a:t>Surat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Edaran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id-ID" sz="2000" b="1" dirty="0">
                <a:latin typeface="Comic Sans MS" pitchFamily="66" charset="0"/>
              </a:rPr>
              <a:t>4 Menteri:</a:t>
            </a:r>
            <a:r>
              <a:rPr lang="en-US" sz="2000" b="1" dirty="0">
                <a:latin typeface="Comic Sans MS" pitchFamily="66" charset="0"/>
              </a:rPr>
              <a:t> No. 270/M.PPN/11/2012., No. SE 33/MK.02/2012., No. 050/4379A/SJ., No. SE-46/MPP-PA/11/2012 </a:t>
            </a:r>
            <a:r>
              <a:rPr lang="en-US" sz="2000" b="1" dirty="0" err="1">
                <a:latin typeface="Comic Sans MS" pitchFamily="66" charset="0"/>
              </a:rPr>
              <a:t>tentang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Strategi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Nasional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Percepatan</a:t>
            </a:r>
            <a:r>
              <a:rPr lang="en-US" sz="2000" b="1" dirty="0">
                <a:latin typeface="Comic Sans MS" pitchFamily="66" charset="0"/>
              </a:rPr>
              <a:t> PUG </a:t>
            </a:r>
            <a:r>
              <a:rPr lang="en-US" sz="2000" b="1" dirty="0" err="1">
                <a:latin typeface="Comic Sans MS" pitchFamily="66" charset="0"/>
              </a:rPr>
              <a:t>melalui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Perencanaan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dan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Penganggaran</a:t>
            </a:r>
            <a:r>
              <a:rPr lang="en-US" sz="2000" b="1" dirty="0">
                <a:latin typeface="Comic Sans MS" pitchFamily="66" charset="0"/>
              </a:rPr>
              <a:t> yang </a:t>
            </a:r>
            <a:r>
              <a:rPr lang="en-US" sz="2000" b="1" dirty="0" err="1">
                <a:latin typeface="Comic Sans MS" pitchFamily="66" charset="0"/>
              </a:rPr>
              <a:t>Responsif</a:t>
            </a:r>
            <a:r>
              <a:rPr lang="en-US" sz="2000" b="1" dirty="0">
                <a:latin typeface="Comic Sans MS" pitchFamily="66" charset="0"/>
              </a:rPr>
              <a:t> Gender (PPRG</a:t>
            </a:r>
            <a:r>
              <a:rPr lang="en-US" sz="2000" b="1" dirty="0" smtClean="0">
                <a:latin typeface="Comic Sans MS" pitchFamily="66" charset="0"/>
              </a:rPr>
              <a:t>)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Saat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ini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proses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harmonisasi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PERPRES STRATEGI PUG 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000" b="1" dirty="0" err="1">
                <a:latin typeface="Comic Sans MS" pitchFamily="66" charset="0"/>
              </a:rPr>
              <a:t>Permen</a:t>
            </a:r>
            <a:r>
              <a:rPr lang="en-US" sz="2000" b="1" dirty="0">
                <a:latin typeface="Comic Sans MS" pitchFamily="66" charset="0"/>
              </a:rPr>
              <a:t> PPPA No. 4 </a:t>
            </a:r>
            <a:r>
              <a:rPr lang="en-US" sz="2000" b="1" dirty="0" err="1">
                <a:latin typeface="Comic Sans MS" pitchFamily="66" charset="0"/>
              </a:rPr>
              <a:t>Tahun</a:t>
            </a:r>
            <a:r>
              <a:rPr lang="en-US" sz="2000" b="1" dirty="0">
                <a:latin typeface="Comic Sans MS" pitchFamily="66" charset="0"/>
              </a:rPr>
              <a:t> 2014 </a:t>
            </a:r>
            <a:r>
              <a:rPr lang="en-US" sz="2000" b="1" dirty="0" err="1">
                <a:latin typeface="Comic Sans MS" pitchFamily="66" charset="0"/>
              </a:rPr>
              <a:t>tentang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Pedoman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Pengawasan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Perencanaan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dan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Penganggaran</a:t>
            </a:r>
            <a:r>
              <a:rPr lang="en-US" sz="2000" b="1" dirty="0">
                <a:latin typeface="Comic Sans MS" pitchFamily="66" charset="0"/>
              </a:rPr>
              <a:t> yang </a:t>
            </a:r>
            <a:r>
              <a:rPr lang="en-US" sz="2000" b="1" dirty="0" err="1">
                <a:latin typeface="Comic Sans MS" pitchFamily="66" charset="0"/>
              </a:rPr>
              <a:t>Responsif</a:t>
            </a:r>
            <a:r>
              <a:rPr lang="en-US" sz="2000" b="1" dirty="0">
                <a:latin typeface="Comic Sans MS" pitchFamily="66" charset="0"/>
              </a:rPr>
              <a:t> Gender</a:t>
            </a: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400" b="1" dirty="0" err="1" smtClean="0">
                <a:latin typeface="Comic Sans MS" pitchFamily="66" charset="0"/>
              </a:rPr>
              <a:t>Permendagri</a:t>
            </a:r>
            <a:r>
              <a:rPr lang="en-US" sz="2400" b="1" dirty="0" smtClean="0">
                <a:latin typeface="Comic Sans MS" pitchFamily="66" charset="0"/>
              </a:rPr>
              <a:t> No.15 </a:t>
            </a:r>
            <a:r>
              <a:rPr lang="en-US" sz="2400" b="1" dirty="0" err="1" smtClean="0">
                <a:latin typeface="Comic Sans MS" pitchFamily="66" charset="0"/>
              </a:rPr>
              <a:t>Tahun</a:t>
            </a:r>
            <a:r>
              <a:rPr lang="en-US" sz="2400" b="1" dirty="0" smtClean="0">
                <a:latin typeface="Comic Sans MS" pitchFamily="66" charset="0"/>
              </a:rPr>
              <a:t> 2023 </a:t>
            </a:r>
            <a:r>
              <a:rPr lang="en-US" sz="2400" b="1" dirty="0" err="1" smtClean="0">
                <a:latin typeface="Comic Sans MS" pitchFamily="66" charset="0"/>
              </a:rPr>
              <a:t>tentang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Pedoman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Penyusunan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Anggaran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Pendapatan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dan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Belanja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smtClean="0">
                <a:latin typeface="Comic Sans MS" pitchFamily="66" charset="0"/>
              </a:rPr>
              <a:t>Daerah 2024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mandat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pelaksanaan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Pengarusutaman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Gender </a:t>
            </a:r>
          </a:p>
          <a:p>
            <a:pPr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988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372890" y="533400"/>
            <a:ext cx="8284095" cy="533400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STRUKTUR DAN TUGAS SEKRETARIAT PPRG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342901" y="1676400"/>
            <a:ext cx="8504237" cy="4071884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336550" algn="l"/>
              </a:tabLst>
            </a:pP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Pembina: </a:t>
            </a:r>
            <a:r>
              <a:rPr lang="id-ID" altLang="en-US" sz="2100" dirty="0" smtClean="0">
                <a:solidFill>
                  <a:srgbClr val="000000"/>
                </a:solidFill>
                <a:cs typeface="Arial" charset="0"/>
              </a:rPr>
              <a:t>Bupati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Pengarah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: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Sekda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Ketua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Asisten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Pembangunan,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Wakil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Ketua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I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Ketua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Bappeda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Wakil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Ketua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II;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Inspektur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Daerah,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Wakil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Ketua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III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Kepala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Pengelolaan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Keuangan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daerah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Sekretaris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: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Kepala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PD yang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membidangi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tugas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Pemberdayaan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Perempuan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Anggota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Seluruh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Pimpinan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OPD,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dengan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tugas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: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336550" algn="l"/>
              </a:tabLst>
            </a:pPr>
            <a:endParaRPr lang="en-US" altLang="en-US" sz="2100" dirty="0" smtClean="0">
              <a:solidFill>
                <a:srgbClr val="000000"/>
              </a:solidFill>
              <a:cs typeface="Arial" charset="0"/>
            </a:endParaRP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Meneliti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kepastian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pelaksanaan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PPRG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dalam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penyusunan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RKA-PD,</a:t>
            </a: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Menetapkan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program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utama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untuk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dimasukkan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pada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awal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penerapan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PPRG</a:t>
            </a: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Melakukan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Pelatihan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analisis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gender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ARG,</a:t>
            </a: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Menyusun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Perda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Pelaksanaan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PPRG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dalam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penyusunan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RKA-OPD,</a:t>
            </a: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Melakukan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sosialisasi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kepada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Pejabat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eselon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2dan 3 di PD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tentang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PUG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PPRG,</a:t>
            </a: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Melakukan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Peningkatan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Kapasitas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SDM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perencana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di OPD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dalam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pelaksanaan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PUG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PPRG</a:t>
            </a: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Menelitti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memastikan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pengintegrasian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PUG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dalam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penyusunan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RPJMD,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Renstra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PD, RKPD,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renja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PD,</a:t>
            </a:r>
          </a:p>
          <a:p>
            <a:pPr marL="590550" lvl="1" indent="-47625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tabLst>
                <a:tab pos="336550" algn="l"/>
              </a:tabLst>
            </a:pP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Memonitor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realisasi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pelaksanaan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PUG </a:t>
            </a:r>
            <a:r>
              <a:rPr lang="en-US" altLang="en-US" sz="2100" dirty="0" err="1" smtClean="0">
                <a:solidFill>
                  <a:srgbClr val="000000"/>
                </a:solidFill>
                <a:cs typeface="Arial" charset="0"/>
              </a:rPr>
              <a:t>dan</a:t>
            </a:r>
            <a:r>
              <a:rPr lang="en-US" altLang="en-US" sz="2100" dirty="0" smtClean="0">
                <a:solidFill>
                  <a:srgbClr val="000000"/>
                </a:solidFill>
                <a:cs typeface="Arial" charset="0"/>
              </a:rPr>
              <a:t> PPRG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tabLst>
                <a:tab pos="336550" algn="l"/>
              </a:tabLst>
            </a:pPr>
            <a:endParaRPr lang="en-US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3388843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0" y="304800"/>
            <a:ext cx="89281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076" tIns="38541" rIns="77076" bIns="38541">
            <a:spAutoFit/>
          </a:bodyPr>
          <a:lstStyle>
            <a:lvl1pPr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Footlight MT Light" pitchFamily="18" charset="0"/>
              </a:rPr>
              <a:t>Peran OPD Penggerak inti dan OPD pelayanan</a:t>
            </a:r>
          </a:p>
          <a:p>
            <a:pPr algn="ctr" eaLnBrk="1" hangingPunct="1"/>
            <a:r>
              <a:rPr lang="en-US" altLang="en-US" sz="2800" b="1">
                <a:latin typeface="Footlight MT Light" pitchFamily="18" charset="0"/>
              </a:rPr>
              <a:t> dalam  POKJA PUG</a:t>
            </a:r>
            <a:r>
              <a:rPr lang="id-ID" altLang="en-US" sz="2800" b="1">
                <a:latin typeface="Footlight MT Light" pitchFamily="18" charset="0"/>
              </a:rPr>
              <a:t> Percepatan PPRG</a:t>
            </a:r>
            <a:endParaRPr lang="en-US" altLang="en-US" sz="2800" b="1">
              <a:latin typeface="Footlight MT Light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52A6087F-9653-4931-8C50-FFD78F625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394650"/>
              </p:ext>
            </p:extLst>
          </p:nvPr>
        </p:nvGraphicFramePr>
        <p:xfrm>
          <a:off x="228600" y="1524000"/>
          <a:ext cx="8763000" cy="4876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35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76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27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INSTITUSI</a:t>
                      </a:r>
                      <a:endParaRPr lang="en-US" sz="160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PERAN</a:t>
                      </a:r>
                      <a:endParaRPr lang="en-US" sz="160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TINDAK LANJUT</a:t>
                      </a:r>
                      <a:endParaRPr lang="en-US" sz="1600" dirty="0">
                        <a:solidFill>
                          <a:schemeClr val="tx1"/>
                        </a:solidFill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48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BAPPEDA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Koordinasikan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perencanaan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Menyusun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panduan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perencanaan</a:t>
                      </a:r>
                      <a:r>
                        <a:rPr lang="en-US" sz="1600" baseline="0" dirty="0"/>
                        <a:t> RG (RPJMD, RKP, </a:t>
                      </a:r>
                      <a:r>
                        <a:rPr lang="en-US" sz="1600" baseline="0" dirty="0" err="1"/>
                        <a:t>Renstra</a:t>
                      </a:r>
                      <a:r>
                        <a:rPr lang="en-US" sz="1600" baseline="0" dirty="0"/>
                        <a:t>,  </a:t>
                      </a:r>
                      <a:r>
                        <a:rPr lang="en-US" sz="1600" baseline="0" dirty="0" err="1"/>
                        <a:t>Renja</a:t>
                      </a:r>
                      <a:r>
                        <a:rPr lang="en-US" sz="1600" baseline="0" dirty="0"/>
                        <a:t>)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48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+mn-lt"/>
                        </a:rPr>
                        <a:t>DP#KB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Penggerak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bantuan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teknis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substansi</a:t>
                      </a:r>
                      <a:r>
                        <a:rPr lang="en-US" sz="1600" dirty="0"/>
                        <a:t> PUG;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Menyiapkan</a:t>
                      </a:r>
                      <a:r>
                        <a:rPr lang="en-US" sz="1600" dirty="0"/>
                        <a:t>  &amp; </a:t>
                      </a:r>
                      <a:r>
                        <a:rPr lang="en-US" sz="1600" dirty="0" err="1"/>
                        <a:t>melaksanakan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pelatihan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ttg</a:t>
                      </a:r>
                      <a:r>
                        <a:rPr lang="en-US" sz="1600" dirty="0"/>
                        <a:t> PUG,  </a:t>
                      </a:r>
                      <a:r>
                        <a:rPr lang="en-US" sz="1600" dirty="0" err="1"/>
                        <a:t>Analisis</a:t>
                      </a:r>
                      <a:r>
                        <a:rPr lang="en-US" sz="1600" baseline="0" dirty="0"/>
                        <a:t> gender,  </a:t>
                      </a:r>
                      <a:r>
                        <a:rPr lang="en-US" sz="1600" baseline="0" dirty="0" err="1"/>
                        <a:t>dan</a:t>
                      </a:r>
                      <a:r>
                        <a:rPr lang="en-US" sz="1600" baseline="0" dirty="0"/>
                        <a:t> GBS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48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BADAN KEUANGAN DAERAH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/>
                        <a:t>Penyusunan</a:t>
                      </a:r>
                      <a:r>
                        <a:rPr lang="en-US" sz="1600" kern="1200" dirty="0"/>
                        <a:t> </a:t>
                      </a:r>
                      <a:r>
                        <a:rPr lang="en-US" sz="1600" kern="1200" dirty="0" err="1"/>
                        <a:t>dan</a:t>
                      </a:r>
                      <a:r>
                        <a:rPr lang="en-US" sz="1600" kern="1200" dirty="0"/>
                        <a:t> </a:t>
                      </a:r>
                      <a:r>
                        <a:rPr lang="en-US" sz="1600" kern="1200" dirty="0" err="1"/>
                        <a:t>kebijakan</a:t>
                      </a:r>
                      <a:r>
                        <a:rPr lang="en-US" sz="1600" kern="1200" dirty="0"/>
                        <a:t> </a:t>
                      </a:r>
                      <a:r>
                        <a:rPr lang="en-US" sz="1600" kern="1200" dirty="0" err="1"/>
                        <a:t>di</a:t>
                      </a:r>
                      <a:r>
                        <a:rPr lang="en-US" sz="1600" kern="1200" dirty="0"/>
                        <a:t> </a:t>
                      </a:r>
                      <a:r>
                        <a:rPr lang="en-US" sz="1600" kern="1200" dirty="0" err="1"/>
                        <a:t>bidang</a:t>
                      </a:r>
                      <a:r>
                        <a:rPr lang="en-US" sz="1600" kern="1200" dirty="0"/>
                        <a:t> </a:t>
                      </a:r>
                      <a:r>
                        <a:rPr lang="en-US" sz="1600" kern="1200" dirty="0" err="1"/>
                        <a:t>Keuangan</a:t>
                      </a:r>
                      <a:r>
                        <a:rPr lang="en-US" sz="1600" kern="1200" dirty="0"/>
                        <a:t> Daerah. </a:t>
                      </a:r>
                      <a:endParaRPr lang="en-US" sz="1600" b="1" i="0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Membuat</a:t>
                      </a:r>
                      <a:r>
                        <a:rPr lang="en-US" sz="1600" dirty="0"/>
                        <a:t> circular letter  </a:t>
                      </a:r>
                      <a:r>
                        <a:rPr lang="en-US" sz="1600" dirty="0" err="1"/>
                        <a:t>untuk</a:t>
                      </a:r>
                      <a:r>
                        <a:rPr lang="en-US" sz="1600" baseline="0" dirty="0"/>
                        <a:t> ARG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68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INSPEKTORAT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pPr marL="0" indent="0" algn="just">
                        <a:defRPr/>
                      </a:pPr>
                      <a:r>
                        <a:rPr lang="fi-FI" sz="1600" dirty="0"/>
                        <a:t>pemeriksaan, pengusutan, pengujian, dan</a:t>
                      </a:r>
                      <a:r>
                        <a:rPr lang="fi-FI" sz="1600" baseline="0" dirty="0"/>
                        <a:t> </a:t>
                      </a:r>
                      <a:r>
                        <a:rPr lang="en-US" sz="1600" dirty="0" err="1"/>
                        <a:t>penilaian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tugas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pengawasan</a:t>
                      </a:r>
                      <a:r>
                        <a:rPr lang="en-US" sz="1600" dirty="0"/>
                        <a:t>.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Memasukkan</a:t>
                      </a:r>
                      <a:r>
                        <a:rPr lang="en-US" sz="1600" dirty="0"/>
                        <a:t> ARG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dalam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panduan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pengawasan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dan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melakukan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supervisi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ttg</a:t>
                      </a:r>
                      <a:r>
                        <a:rPr lang="en-US" sz="1600" baseline="0" dirty="0"/>
                        <a:t> ARG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260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OPD</a:t>
                      </a:r>
                      <a:r>
                        <a:rPr lang="en-US" sz="1600" baseline="0" dirty="0"/>
                        <a:t> SERVICES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Pemberian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pelayanan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langsung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kepada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sasaran</a:t>
                      </a:r>
                      <a:r>
                        <a:rPr lang="en-US" sz="1600" dirty="0"/>
                        <a:t>.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Melakukan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anlaisis</a:t>
                      </a:r>
                      <a:r>
                        <a:rPr lang="en-US" sz="1600" baseline="0" dirty="0"/>
                        <a:t> gender </a:t>
                      </a:r>
                      <a:r>
                        <a:rPr lang="en-US" sz="1600" baseline="0" dirty="0" err="1"/>
                        <a:t>dan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membuat</a:t>
                      </a:r>
                      <a:r>
                        <a:rPr lang="en-US" sz="1600" baseline="0" dirty="0"/>
                        <a:t> GBS</a:t>
                      </a:r>
                      <a:endParaRPr lang="en-US" sz="1600" b="1" dirty="0">
                        <a:latin typeface="Footlight MT Light" pitchFamily="18" charset="0"/>
                      </a:endParaRPr>
                    </a:p>
                  </a:txBody>
                  <a:tcPr marL="74268" marR="74268" marT="36194" marB="361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8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556" y="304801"/>
            <a:ext cx="7862888" cy="6771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KESIMPULAN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600201"/>
            <a:ext cx="7200900" cy="3533775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/>
              <a:t>Intensitas</a:t>
            </a:r>
            <a:r>
              <a:rPr lang="en-US" sz="3200" dirty="0"/>
              <a:t> </a:t>
            </a:r>
            <a:r>
              <a:rPr lang="en-US" sz="3200" dirty="0" err="1"/>
              <a:t>Sosialisasi</a:t>
            </a:r>
            <a:r>
              <a:rPr lang="en-US" sz="3200" dirty="0"/>
              <a:t>, </a:t>
            </a:r>
            <a:r>
              <a:rPr lang="en-US" sz="3200" dirty="0" err="1"/>
              <a:t>Advokasi</a:t>
            </a:r>
            <a:r>
              <a:rPr lang="en-US" sz="3200" dirty="0"/>
              <a:t>, </a:t>
            </a:r>
            <a:r>
              <a:rPr lang="en-US" sz="3200" dirty="0" err="1"/>
              <a:t>Fasilitasi</a:t>
            </a:r>
            <a:r>
              <a:rPr lang="en-US" sz="3200" dirty="0"/>
              <a:t> PUG </a:t>
            </a:r>
            <a:r>
              <a:rPr lang="en-US" sz="3200" dirty="0" err="1"/>
              <a:t>terus</a:t>
            </a:r>
            <a:r>
              <a:rPr lang="en-US" sz="3200" dirty="0"/>
              <a:t> </a:t>
            </a:r>
            <a:r>
              <a:rPr lang="en-US" sz="3200" dirty="0" err="1"/>
              <a:t>ditingkatkan</a:t>
            </a:r>
            <a:endParaRPr lang="en-US" sz="3200" dirty="0"/>
          </a:p>
          <a:p>
            <a:pPr algn="ctr"/>
            <a:r>
              <a:rPr lang="en-US" sz="3200" dirty="0" err="1"/>
              <a:t>Penguatan</a:t>
            </a:r>
            <a:r>
              <a:rPr lang="en-US" sz="3200" dirty="0"/>
              <a:t>  </a:t>
            </a:r>
            <a:r>
              <a:rPr lang="en-US" sz="3200" dirty="0" err="1"/>
              <a:t>koordinasi</a:t>
            </a:r>
            <a:r>
              <a:rPr lang="en-US" sz="3200" dirty="0"/>
              <a:t>, </a:t>
            </a:r>
            <a:r>
              <a:rPr lang="en-US" sz="3200" dirty="0" err="1"/>
              <a:t>membangun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monev</a:t>
            </a:r>
            <a:r>
              <a:rPr lang="en-US" sz="3200" dirty="0"/>
              <a:t> PUG yang </a:t>
            </a:r>
            <a:r>
              <a:rPr lang="en-US" sz="3200" dirty="0" err="1"/>
              <a:t>berkelanjutan</a:t>
            </a:r>
            <a:r>
              <a:rPr lang="en-US" sz="3200" dirty="0"/>
              <a:t> </a:t>
            </a:r>
          </a:p>
          <a:p>
            <a:pPr algn="ctr"/>
            <a:r>
              <a:rPr lang="en-US" sz="3200" dirty="0" err="1"/>
              <a:t>Penguatan</a:t>
            </a:r>
            <a:r>
              <a:rPr lang="en-US" sz="3200" dirty="0"/>
              <a:t>  </a:t>
            </a:r>
            <a:r>
              <a:rPr lang="en-US" sz="3200" dirty="0" err="1"/>
              <a:t>Internalisasi</a:t>
            </a:r>
            <a:r>
              <a:rPr lang="en-US" sz="3200" dirty="0"/>
              <a:t> </a:t>
            </a:r>
            <a:r>
              <a:rPr lang="en-US" sz="3200" dirty="0" err="1"/>
              <a:t>Perangkat</a:t>
            </a:r>
            <a:r>
              <a:rPr lang="en-US" sz="3200" dirty="0"/>
              <a:t> Daerah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peningkatan</a:t>
            </a:r>
            <a:r>
              <a:rPr lang="en-US" sz="3200" dirty="0"/>
              <a:t> </a:t>
            </a:r>
            <a:r>
              <a:rPr lang="en-US" sz="3200" dirty="0" err="1"/>
              <a:t>peran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fungsi</a:t>
            </a:r>
            <a:r>
              <a:rPr lang="en-US" sz="3200" dirty="0"/>
              <a:t> Focal Point PUG  </a:t>
            </a:r>
          </a:p>
          <a:p>
            <a:pPr algn="ctr"/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7116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43670" y="990603"/>
            <a:ext cx="8713787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TINGKATKAN   SINERGITAS 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Perangkat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 Daerah  DALAM  MEMPERKUAT  POKJA PUG DENGAN MEMBERDAYAKAN FOCAL POINT PUG </a:t>
            </a:r>
          </a:p>
          <a:p>
            <a:pPr algn="ctr" eaLnBrk="1" hangingPunct="1">
              <a:defRPr/>
            </a:pP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Dalam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Pelaksanaan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PUG-PPRG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Melalui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Analysis Gender</a:t>
            </a:r>
          </a:p>
          <a:p>
            <a:pPr algn="ctr" eaLnBrk="1" hangingPunct="1">
              <a:defRPr/>
            </a:pPr>
            <a:endParaRPr lang="en-US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pperplate Gothic Bold" pitchFamily="34" charset="0"/>
            </a:endParaRP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  <a:cs typeface="+mn-cs"/>
              </a:rPr>
              <a:t>SEKIAN </a:t>
            </a: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  <a:cs typeface="+mn-cs"/>
              </a:rPr>
              <a:t>&amp; </a:t>
            </a: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  <a:cs typeface="+mn-cs"/>
              </a:rPr>
              <a:t>TERIMA KASIH</a:t>
            </a:r>
          </a:p>
        </p:txBody>
      </p:sp>
      <p:pic>
        <p:nvPicPr>
          <p:cNvPr id="62467" name="Picture 3" descr="HANDSH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824417"/>
            <a:ext cx="31686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467902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" y="-381000"/>
            <a:ext cx="9029700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b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</a:rPr>
              <a:t>REGULASI DAERAH </a:t>
            </a:r>
          </a:p>
          <a:p>
            <a:pPr algn="ctr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endParaRPr lang="en-US" sz="36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Peratutan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Bupati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Simalungun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No.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55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Tahun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2023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tentang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Pengarusutamaan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Gender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Dalam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Pembangunan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aerah  </a:t>
            </a:r>
            <a:endParaRPr lang="en-US" sz="24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Keputusan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</a:rPr>
              <a:t>Bupati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</a:rPr>
              <a:t>Simalungun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No.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100.3.3.2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/3253/16.2/2023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Tentang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Pembentukan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Pokja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</a:rPr>
              <a:t>Pengarusutaman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Gender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Kabupaten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Simalungun</a:t>
            </a:r>
            <a:endParaRPr lang="en-US" sz="2400" b="1" dirty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Keputusan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Kadis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PP-PA No. 100.3.3/5/2024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tentang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Penetapan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Focal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Point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PUG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Dinas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Pemberdayaan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Perempuan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erlindungan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Anak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Kabupaten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Simalungun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 fontAlgn="auto">
              <a:spcBef>
                <a:spcPts val="463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endParaRPr lang="en-US" sz="2400" dirty="0">
              <a:latin typeface="Comic Sans MS" pitchFamily="66" charset="0"/>
            </a:endParaRPr>
          </a:p>
          <a:p>
            <a:endParaRPr lang="en-US" sz="2400" dirty="0"/>
          </a:p>
          <a:p>
            <a:r>
              <a:rPr lang="en-US" sz="4800" b="1" dirty="0" smtClean="0"/>
              <a:t>NIAT      </a:t>
            </a:r>
            <a:r>
              <a:rPr lang="en-US" sz="4800" b="1" dirty="0" smtClean="0"/>
              <a:t>MAU      MAMPU      MAJU</a:t>
            </a:r>
            <a:endParaRPr lang="en-US" sz="4800" b="1" dirty="0"/>
          </a:p>
        </p:txBody>
      </p:sp>
      <p:sp>
        <p:nvSpPr>
          <p:cNvPr id="3" name="Right Arrow 2"/>
          <p:cNvSpPr/>
          <p:nvPr/>
        </p:nvSpPr>
        <p:spPr>
          <a:xfrm>
            <a:off x="1447800" y="5236899"/>
            <a:ext cx="759368" cy="1045464"/>
          </a:xfrm>
          <a:prstGeom prst="rightArrow">
            <a:avLst>
              <a:gd name="adj1" fmla="val 5000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3581400" y="5310971"/>
            <a:ext cx="685800" cy="1007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477000" y="5236899"/>
            <a:ext cx="927285" cy="1045464"/>
          </a:xfrm>
          <a:prstGeom prst="rightArrow">
            <a:avLst>
              <a:gd name="adj1" fmla="val 50000"/>
              <a:gd name="adj2" fmla="val 653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6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="" xmlns:a16="http://schemas.microsoft.com/office/drawing/2014/main" id="{25624398-3D11-4164-9AA7-29A179D92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15890"/>
            <a:ext cx="9144000" cy="1620361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d-ID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SEBUAH </a:t>
            </a:r>
            <a:r>
              <a:rPr lang="id-ID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REFLEKSI</a:t>
            </a: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br>
              <a:rPr lang="en-US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Kelompok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Masyarakat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Simalungun</a:t>
            </a:r>
            <a:r>
              <a:rPr lang="en-US" sz="2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sebagai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Penerima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Manfaat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Kebijakan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Program </a:t>
            </a:r>
            <a:r>
              <a:rPr lang="en-US" sz="2000" dirty="0" err="1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egiatan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Hasil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Pembangunan  Daerah  yang </a:t>
            </a:r>
            <a:r>
              <a:rPr lang="en-US" sz="20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Inklusi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20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One Left </a:t>
            </a: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Behind)</a:t>
            </a:r>
            <a:endParaRPr lang="id-ID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CB045855-C5BE-4B1B-A332-DB2E7EAA350F}"/>
              </a:ext>
            </a:extLst>
          </p:cNvPr>
          <p:cNvSpPr/>
          <p:nvPr/>
        </p:nvSpPr>
        <p:spPr>
          <a:xfrm>
            <a:off x="2928927" y="3429000"/>
            <a:ext cx="3286148" cy="1250157"/>
          </a:xfrm>
          <a:prstGeom prst="ellipse">
            <a:avLst/>
          </a:prstGeom>
          <a:solidFill>
            <a:srgbClr val="A5002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MASYARAKAT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KELUARGA</a:t>
            </a: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3C0D2AA5-3FA4-459E-A216-E4ABD58C1C9F}"/>
              </a:ext>
            </a:extLst>
          </p:cNvPr>
          <p:cNvSpPr/>
          <p:nvPr/>
        </p:nvSpPr>
        <p:spPr>
          <a:xfrm>
            <a:off x="742950" y="1928802"/>
            <a:ext cx="2098675" cy="1071579"/>
          </a:xfrm>
          <a:prstGeom prst="ellipse">
            <a:avLst/>
          </a:prstGeom>
          <a:solidFill>
            <a:srgbClr val="CC33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PEREMPUAN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4689ECCF-802E-4D3C-8422-B32B00DA72C4}"/>
              </a:ext>
            </a:extLst>
          </p:cNvPr>
          <p:cNvSpPr/>
          <p:nvPr/>
        </p:nvSpPr>
        <p:spPr>
          <a:xfrm>
            <a:off x="6286500" y="2057401"/>
            <a:ext cx="1643086" cy="585775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LAKI-LAKI</a:t>
            </a:r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3716A0A0-6F46-4174-B665-D75BBF56FDEA}"/>
              </a:ext>
            </a:extLst>
          </p:cNvPr>
          <p:cNvSpPr/>
          <p:nvPr/>
        </p:nvSpPr>
        <p:spPr>
          <a:xfrm>
            <a:off x="3124200" y="1736250"/>
            <a:ext cx="2590800" cy="114298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ANAK,DEWASA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,</a:t>
            </a:r>
          </a:p>
          <a:p>
            <a:pPr algn="ctr" eaLnBrk="1" hangingPunct="1">
              <a:defRPr/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LANSIA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" pitchFamily="34" charset="0"/>
              <a:cs typeface="Tahoma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80C817E7-865B-43EF-AA63-B5B4936CF156}"/>
              </a:ext>
            </a:extLst>
          </p:cNvPr>
          <p:cNvSpPr/>
          <p:nvPr/>
        </p:nvSpPr>
        <p:spPr>
          <a:xfrm>
            <a:off x="285752" y="3286124"/>
            <a:ext cx="1571605" cy="857250"/>
          </a:xfrm>
          <a:prstGeom prst="ellipse">
            <a:avLst/>
          </a:prstGeom>
          <a:solidFill>
            <a:srgbClr val="99663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MISKIN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128DA1C5-C861-4951-B034-36BE0AD32EB7}"/>
              </a:ext>
            </a:extLst>
          </p:cNvPr>
          <p:cNvSpPr/>
          <p:nvPr/>
        </p:nvSpPr>
        <p:spPr>
          <a:xfrm>
            <a:off x="7215207" y="3429000"/>
            <a:ext cx="1571605" cy="8572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KAYA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CF96B0F5-3415-40C1-B046-32DB1C36FEFD}"/>
              </a:ext>
            </a:extLst>
          </p:cNvPr>
          <p:cNvSpPr/>
          <p:nvPr/>
        </p:nvSpPr>
        <p:spPr>
          <a:xfrm>
            <a:off x="3571868" y="5143512"/>
            <a:ext cx="1714512" cy="85725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d-ID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DIFABEL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" pitchFamily="34" charset="0"/>
              <a:cs typeface="Tahoma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1229C119-4701-437A-ABFA-0F9BF3C45E83}"/>
              </a:ext>
            </a:extLst>
          </p:cNvPr>
          <p:cNvSpPr/>
          <p:nvPr/>
        </p:nvSpPr>
        <p:spPr>
          <a:xfrm>
            <a:off x="1214415" y="4572008"/>
            <a:ext cx="1571656" cy="85725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DI DESA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56EFE554-8C24-42EE-918F-D5CA822D051D}"/>
              </a:ext>
            </a:extLst>
          </p:cNvPr>
          <p:cNvSpPr/>
          <p:nvPr/>
        </p:nvSpPr>
        <p:spPr>
          <a:xfrm>
            <a:off x="6000761" y="4714884"/>
            <a:ext cx="1571656" cy="85725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cs typeface="Tahoma" pitchFamily="34" charset="0"/>
              </a:rPr>
              <a:t>DI KOTA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AE153F65-FE9D-4668-98C2-C7E6AAFCB7E7}"/>
              </a:ext>
            </a:extLst>
          </p:cNvPr>
          <p:cNvCxnSpPr/>
          <p:nvPr/>
        </p:nvCxnSpPr>
        <p:spPr>
          <a:xfrm>
            <a:off x="4440238" y="2625034"/>
            <a:ext cx="60325" cy="942975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534370ED-AE72-4181-A04C-009D6FB277BB}"/>
              </a:ext>
            </a:extLst>
          </p:cNvPr>
          <p:cNvCxnSpPr/>
          <p:nvPr/>
        </p:nvCxnSpPr>
        <p:spPr>
          <a:xfrm rot="16200000" flipV="1">
            <a:off x="2582863" y="2370139"/>
            <a:ext cx="517525" cy="111125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3D1B0963-65A1-41C6-92BE-ADE02FEF7CA2}"/>
              </a:ext>
            </a:extLst>
          </p:cNvPr>
          <p:cNvCxnSpPr/>
          <p:nvPr/>
        </p:nvCxnSpPr>
        <p:spPr>
          <a:xfrm flipV="1">
            <a:off x="5715000" y="2517777"/>
            <a:ext cx="812800" cy="625475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E3A78DC7-00D6-465D-BFB5-60A1EDD5DBDF}"/>
              </a:ext>
            </a:extLst>
          </p:cNvPr>
          <p:cNvCxnSpPr>
            <a:stCxn id="7" idx="6"/>
            <a:endCxn id="12" idx="2"/>
          </p:cNvCxnSpPr>
          <p:nvPr/>
        </p:nvCxnSpPr>
        <p:spPr>
          <a:xfrm flipV="1">
            <a:off x="6215074" y="3857626"/>
            <a:ext cx="1000133" cy="196453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15B261DA-2543-4D3A-8C64-66D123A10537}"/>
              </a:ext>
            </a:extLst>
          </p:cNvPr>
          <p:cNvCxnSpPr>
            <a:endCxn id="11" idx="6"/>
          </p:cNvCxnSpPr>
          <p:nvPr/>
        </p:nvCxnSpPr>
        <p:spPr>
          <a:xfrm rot="10800000" flipV="1">
            <a:off x="1857376" y="3608388"/>
            <a:ext cx="1071563" cy="106362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C67F57CD-9C77-40A0-9E67-FD9562B6B55B}"/>
              </a:ext>
            </a:extLst>
          </p:cNvPr>
          <p:cNvCxnSpPr>
            <a:endCxn id="14" idx="7"/>
          </p:cNvCxnSpPr>
          <p:nvPr/>
        </p:nvCxnSpPr>
        <p:spPr>
          <a:xfrm rot="5400000">
            <a:off x="2652713" y="3940177"/>
            <a:ext cx="660400" cy="854075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A6F16160-7158-4DA7-BF75-E1A9BD152C93}"/>
              </a:ext>
            </a:extLst>
          </p:cNvPr>
          <p:cNvCxnSpPr/>
          <p:nvPr/>
        </p:nvCxnSpPr>
        <p:spPr>
          <a:xfrm>
            <a:off x="4419600" y="4367215"/>
            <a:ext cx="9526" cy="847722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5E3F4D9A-A234-4ED3-B7A8-14A80C0DBC1B}"/>
              </a:ext>
            </a:extLst>
          </p:cNvPr>
          <p:cNvCxnSpPr/>
          <p:nvPr/>
        </p:nvCxnSpPr>
        <p:spPr>
          <a:xfrm rot="16200000" flipH="1">
            <a:off x="5553075" y="4162426"/>
            <a:ext cx="839788" cy="515938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79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" y="933225"/>
            <a:ext cx="9143999" cy="499289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458199" y="5427233"/>
            <a:ext cx="685800" cy="499222"/>
          </a:xfrm>
          <a:custGeom>
            <a:avLst/>
            <a:gdLst/>
            <a:ahLst/>
            <a:cxnLst/>
            <a:rect l="l" t="t" r="r" b="b"/>
            <a:pathLst>
              <a:path w="754379" h="565784">
                <a:moveTo>
                  <a:pt x="0" y="565403"/>
                </a:moveTo>
                <a:lnTo>
                  <a:pt x="754379" y="565403"/>
                </a:lnTo>
                <a:lnTo>
                  <a:pt x="754379" y="0"/>
                </a:lnTo>
                <a:lnTo>
                  <a:pt x="0" y="0"/>
                </a:lnTo>
                <a:lnTo>
                  <a:pt x="0" y="565403"/>
                </a:lnTo>
                <a:close/>
              </a:path>
            </a:pathLst>
          </a:custGeom>
          <a:solidFill>
            <a:srgbClr val="665E4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295103" y="933228"/>
            <a:ext cx="8849014" cy="4494119"/>
            <a:chOff x="324612" y="1057655"/>
            <a:chExt cx="9733915" cy="5093335"/>
          </a:xfrm>
        </p:grpSpPr>
        <p:sp>
          <p:nvSpPr>
            <p:cNvPr id="5" name="object 5"/>
            <p:cNvSpPr/>
            <p:nvPr/>
          </p:nvSpPr>
          <p:spPr>
            <a:xfrm>
              <a:off x="9304019" y="1057655"/>
              <a:ext cx="754380" cy="4526280"/>
            </a:xfrm>
            <a:custGeom>
              <a:avLst/>
              <a:gdLst/>
              <a:ahLst/>
              <a:cxnLst/>
              <a:rect l="l" t="t" r="r" b="b"/>
              <a:pathLst>
                <a:path w="754379" h="4526280">
                  <a:moveTo>
                    <a:pt x="0" y="4526279"/>
                  </a:moveTo>
                  <a:lnTo>
                    <a:pt x="754379" y="4526279"/>
                  </a:lnTo>
                  <a:lnTo>
                    <a:pt x="754379" y="0"/>
                  </a:lnTo>
                  <a:lnTo>
                    <a:pt x="0" y="0"/>
                  </a:lnTo>
                  <a:lnTo>
                    <a:pt x="0" y="4526279"/>
                  </a:lnTo>
                  <a:close/>
                </a:path>
              </a:pathLst>
            </a:custGeom>
            <a:solidFill>
              <a:srgbClr val="665E4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335280" y="3503675"/>
              <a:ext cx="9723120" cy="2647315"/>
            </a:xfrm>
            <a:custGeom>
              <a:avLst/>
              <a:gdLst/>
              <a:ahLst/>
              <a:cxnLst/>
              <a:rect l="l" t="t" r="r" b="b"/>
              <a:pathLst>
                <a:path w="9723120" h="2647315">
                  <a:moveTo>
                    <a:pt x="4610100" y="0"/>
                  </a:moveTo>
                  <a:lnTo>
                    <a:pt x="0" y="0"/>
                  </a:lnTo>
                  <a:lnTo>
                    <a:pt x="0" y="2276856"/>
                  </a:lnTo>
                  <a:lnTo>
                    <a:pt x="4610100" y="2276856"/>
                  </a:lnTo>
                  <a:lnTo>
                    <a:pt x="4610100" y="0"/>
                  </a:lnTo>
                  <a:close/>
                </a:path>
                <a:path w="9723120" h="2647315">
                  <a:moveTo>
                    <a:pt x="9723120" y="2080260"/>
                  </a:moveTo>
                  <a:lnTo>
                    <a:pt x="8968740" y="2080260"/>
                  </a:lnTo>
                  <a:lnTo>
                    <a:pt x="8968740" y="2647188"/>
                  </a:lnTo>
                  <a:lnTo>
                    <a:pt x="9723120" y="2647188"/>
                  </a:lnTo>
                  <a:lnTo>
                    <a:pt x="9723120" y="2080260"/>
                  </a:lnTo>
                  <a:close/>
                </a:path>
              </a:pathLst>
            </a:custGeom>
            <a:solidFill>
              <a:srgbClr val="A8A47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324612" y="3491484"/>
              <a:ext cx="4632960" cy="2299970"/>
            </a:xfrm>
            <a:custGeom>
              <a:avLst/>
              <a:gdLst/>
              <a:ahLst/>
              <a:cxnLst/>
              <a:rect l="l" t="t" r="r" b="b"/>
              <a:pathLst>
                <a:path w="4632960" h="2299970">
                  <a:moveTo>
                    <a:pt x="4632960" y="2295144"/>
                  </a:moveTo>
                  <a:lnTo>
                    <a:pt x="4632960" y="6096"/>
                  </a:lnTo>
                  <a:lnTo>
                    <a:pt x="4628388" y="0"/>
                  </a:lnTo>
                  <a:lnTo>
                    <a:pt x="4572" y="0"/>
                  </a:lnTo>
                  <a:lnTo>
                    <a:pt x="0" y="6096"/>
                  </a:lnTo>
                  <a:lnTo>
                    <a:pt x="0" y="2295144"/>
                  </a:lnTo>
                  <a:lnTo>
                    <a:pt x="4572" y="2299716"/>
                  </a:lnTo>
                  <a:lnTo>
                    <a:pt x="10668" y="2299716"/>
                  </a:lnTo>
                  <a:lnTo>
                    <a:pt x="10668" y="24384"/>
                  </a:lnTo>
                  <a:lnTo>
                    <a:pt x="22860" y="12192"/>
                  </a:lnTo>
                  <a:lnTo>
                    <a:pt x="22860" y="24384"/>
                  </a:lnTo>
                  <a:lnTo>
                    <a:pt x="4610100" y="24384"/>
                  </a:lnTo>
                  <a:lnTo>
                    <a:pt x="4610100" y="12192"/>
                  </a:lnTo>
                  <a:lnTo>
                    <a:pt x="4620768" y="24384"/>
                  </a:lnTo>
                  <a:lnTo>
                    <a:pt x="4620768" y="2299716"/>
                  </a:lnTo>
                  <a:lnTo>
                    <a:pt x="4628388" y="2299716"/>
                  </a:lnTo>
                  <a:lnTo>
                    <a:pt x="4632960" y="2295144"/>
                  </a:lnTo>
                  <a:close/>
                </a:path>
                <a:path w="4632960" h="2299970">
                  <a:moveTo>
                    <a:pt x="22860" y="24384"/>
                  </a:moveTo>
                  <a:lnTo>
                    <a:pt x="22860" y="12192"/>
                  </a:lnTo>
                  <a:lnTo>
                    <a:pt x="10668" y="24384"/>
                  </a:lnTo>
                  <a:lnTo>
                    <a:pt x="22860" y="24384"/>
                  </a:lnTo>
                  <a:close/>
                </a:path>
                <a:path w="4632960" h="2299970">
                  <a:moveTo>
                    <a:pt x="22860" y="2276856"/>
                  </a:moveTo>
                  <a:lnTo>
                    <a:pt x="22860" y="24384"/>
                  </a:lnTo>
                  <a:lnTo>
                    <a:pt x="10668" y="24384"/>
                  </a:lnTo>
                  <a:lnTo>
                    <a:pt x="10668" y="2276856"/>
                  </a:lnTo>
                  <a:lnTo>
                    <a:pt x="22860" y="2276856"/>
                  </a:lnTo>
                  <a:close/>
                </a:path>
                <a:path w="4632960" h="2299970">
                  <a:moveTo>
                    <a:pt x="4620768" y="2276856"/>
                  </a:moveTo>
                  <a:lnTo>
                    <a:pt x="10668" y="2276856"/>
                  </a:lnTo>
                  <a:lnTo>
                    <a:pt x="22860" y="2289048"/>
                  </a:lnTo>
                  <a:lnTo>
                    <a:pt x="22860" y="2299716"/>
                  </a:lnTo>
                  <a:lnTo>
                    <a:pt x="4610100" y="2299716"/>
                  </a:lnTo>
                  <a:lnTo>
                    <a:pt x="4610100" y="2289048"/>
                  </a:lnTo>
                  <a:lnTo>
                    <a:pt x="4620768" y="2276856"/>
                  </a:lnTo>
                  <a:close/>
                </a:path>
                <a:path w="4632960" h="2299970">
                  <a:moveTo>
                    <a:pt x="22860" y="2299716"/>
                  </a:moveTo>
                  <a:lnTo>
                    <a:pt x="22860" y="2289048"/>
                  </a:lnTo>
                  <a:lnTo>
                    <a:pt x="10668" y="2276856"/>
                  </a:lnTo>
                  <a:lnTo>
                    <a:pt x="10668" y="2299716"/>
                  </a:lnTo>
                  <a:lnTo>
                    <a:pt x="22860" y="2299716"/>
                  </a:lnTo>
                  <a:close/>
                </a:path>
                <a:path w="4632960" h="2299970">
                  <a:moveTo>
                    <a:pt x="4620768" y="24384"/>
                  </a:moveTo>
                  <a:lnTo>
                    <a:pt x="4610100" y="12192"/>
                  </a:lnTo>
                  <a:lnTo>
                    <a:pt x="4610100" y="24384"/>
                  </a:lnTo>
                  <a:lnTo>
                    <a:pt x="4620768" y="24384"/>
                  </a:lnTo>
                  <a:close/>
                </a:path>
                <a:path w="4632960" h="2299970">
                  <a:moveTo>
                    <a:pt x="4620768" y="2276856"/>
                  </a:moveTo>
                  <a:lnTo>
                    <a:pt x="4620768" y="24384"/>
                  </a:lnTo>
                  <a:lnTo>
                    <a:pt x="4610100" y="24384"/>
                  </a:lnTo>
                  <a:lnTo>
                    <a:pt x="4610100" y="2276856"/>
                  </a:lnTo>
                  <a:lnTo>
                    <a:pt x="4620768" y="2276856"/>
                  </a:lnTo>
                  <a:close/>
                </a:path>
                <a:path w="4632960" h="2299970">
                  <a:moveTo>
                    <a:pt x="4620768" y="2299716"/>
                  </a:moveTo>
                  <a:lnTo>
                    <a:pt x="4620768" y="2276856"/>
                  </a:lnTo>
                  <a:lnTo>
                    <a:pt x="4610100" y="2289048"/>
                  </a:lnTo>
                  <a:lnTo>
                    <a:pt x="4610100" y="2299716"/>
                  </a:lnTo>
                  <a:lnTo>
                    <a:pt x="4620768" y="2299716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396077" y="1068592"/>
            <a:ext cx="6226463" cy="377638"/>
          </a:xfrm>
          <a:prstGeom prst="rect">
            <a:avLst/>
          </a:prstGeom>
        </p:spPr>
        <p:txBody>
          <a:bodyPr vert="horz" wrap="square" lIns="0" tIns="15956" rIns="0" bIns="0" rtlCol="0">
            <a:spAutoFit/>
          </a:bodyPr>
          <a:lstStyle/>
          <a:p>
            <a:pPr marL="11397">
              <a:spcBef>
                <a:spcPts val="126"/>
              </a:spcBef>
            </a:pPr>
            <a:r>
              <a:rPr sz="2300" spc="-58" dirty="0">
                <a:solidFill>
                  <a:srgbClr val="C00000"/>
                </a:solidFill>
              </a:rPr>
              <a:t>PE</a:t>
            </a:r>
            <a:r>
              <a:rPr sz="2300" spc="-49" dirty="0">
                <a:solidFill>
                  <a:srgbClr val="C00000"/>
                </a:solidFill>
              </a:rPr>
              <a:t>R</a:t>
            </a:r>
            <a:r>
              <a:rPr sz="2300" spc="-58" dirty="0">
                <a:solidFill>
                  <a:srgbClr val="C00000"/>
                </a:solidFill>
              </a:rPr>
              <a:t>BE</a:t>
            </a:r>
            <a:r>
              <a:rPr sz="2300" spc="-144" dirty="0">
                <a:solidFill>
                  <a:srgbClr val="C00000"/>
                </a:solidFill>
              </a:rPr>
              <a:t>D</a:t>
            </a:r>
            <a:r>
              <a:rPr sz="2300" spc="-58" dirty="0">
                <a:solidFill>
                  <a:srgbClr val="C00000"/>
                </a:solidFill>
              </a:rPr>
              <a:t>AA</a:t>
            </a:r>
            <a:r>
              <a:rPr sz="2300" spc="22" dirty="0">
                <a:solidFill>
                  <a:srgbClr val="C00000"/>
                </a:solidFill>
              </a:rPr>
              <a:t>N</a:t>
            </a:r>
            <a:r>
              <a:rPr sz="2300" spc="-202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spc="-117" dirty="0">
                <a:solidFill>
                  <a:srgbClr val="C00000"/>
                </a:solidFill>
              </a:rPr>
              <a:t>K</a:t>
            </a:r>
            <a:r>
              <a:rPr sz="2300" spc="-54" dirty="0">
                <a:solidFill>
                  <a:srgbClr val="C00000"/>
                </a:solidFill>
              </a:rPr>
              <a:t>O</a:t>
            </a:r>
            <a:r>
              <a:rPr sz="2300" spc="-58" dirty="0">
                <a:solidFill>
                  <a:srgbClr val="C00000"/>
                </a:solidFill>
              </a:rPr>
              <a:t>NSE</a:t>
            </a:r>
            <a:r>
              <a:rPr sz="2300" spc="18" dirty="0">
                <a:solidFill>
                  <a:srgbClr val="C00000"/>
                </a:solidFill>
              </a:rPr>
              <a:t>P</a:t>
            </a:r>
            <a:r>
              <a:rPr sz="2300" spc="-21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spc="-63" dirty="0">
                <a:solidFill>
                  <a:srgbClr val="C00000"/>
                </a:solidFill>
              </a:rPr>
              <a:t>JE</a:t>
            </a:r>
            <a:r>
              <a:rPr sz="2300" spc="-58" dirty="0">
                <a:solidFill>
                  <a:srgbClr val="C00000"/>
                </a:solidFill>
              </a:rPr>
              <a:t>N</a:t>
            </a:r>
            <a:r>
              <a:rPr sz="2300" spc="-67" dirty="0">
                <a:solidFill>
                  <a:srgbClr val="C00000"/>
                </a:solidFill>
              </a:rPr>
              <a:t>I</a:t>
            </a:r>
            <a:r>
              <a:rPr sz="2300" spc="18" dirty="0">
                <a:solidFill>
                  <a:srgbClr val="C00000"/>
                </a:solidFill>
              </a:rPr>
              <a:t>S</a:t>
            </a:r>
            <a:r>
              <a:rPr sz="2300" spc="-206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spc="-54" dirty="0">
                <a:solidFill>
                  <a:srgbClr val="C00000"/>
                </a:solidFill>
              </a:rPr>
              <a:t>KE</a:t>
            </a:r>
            <a:r>
              <a:rPr sz="2300" spc="-58" dirty="0">
                <a:solidFill>
                  <a:srgbClr val="C00000"/>
                </a:solidFill>
              </a:rPr>
              <a:t>LAM</a:t>
            </a:r>
            <a:r>
              <a:rPr sz="2300" spc="-67" dirty="0">
                <a:solidFill>
                  <a:srgbClr val="C00000"/>
                </a:solidFill>
              </a:rPr>
              <a:t>I</a:t>
            </a:r>
            <a:r>
              <a:rPr sz="2300" spc="22" dirty="0">
                <a:solidFill>
                  <a:srgbClr val="C00000"/>
                </a:solidFill>
              </a:rPr>
              <a:t>N</a:t>
            </a:r>
            <a:r>
              <a:rPr sz="2300" spc="-183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spc="9" dirty="0">
                <a:solidFill>
                  <a:srgbClr val="C00000"/>
                </a:solidFill>
              </a:rPr>
              <a:t>-</a:t>
            </a:r>
            <a:r>
              <a:rPr sz="2300" spc="-2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spc="-58" dirty="0">
                <a:solidFill>
                  <a:srgbClr val="C00000"/>
                </a:solidFill>
              </a:rPr>
              <a:t>GEN</a:t>
            </a:r>
            <a:r>
              <a:rPr sz="2300" spc="-54" dirty="0">
                <a:solidFill>
                  <a:srgbClr val="C00000"/>
                </a:solidFill>
              </a:rPr>
              <a:t>DE</a:t>
            </a:r>
            <a:r>
              <a:rPr sz="2300" spc="22" dirty="0">
                <a:solidFill>
                  <a:srgbClr val="C00000"/>
                </a:solidFill>
              </a:rPr>
              <a:t>R</a:t>
            </a:r>
            <a:endParaRPr sz="23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426" y="3337111"/>
            <a:ext cx="3639127" cy="1717398"/>
          </a:xfrm>
          <a:prstGeom prst="rect">
            <a:avLst/>
          </a:prstGeom>
        </p:spPr>
        <p:txBody>
          <a:bodyPr vert="horz" wrap="square" lIns="0" tIns="42169" rIns="0" bIns="0" rtlCol="0">
            <a:spAutoFit/>
          </a:bodyPr>
          <a:lstStyle/>
          <a:p>
            <a:pPr marL="180642" indent="-169815">
              <a:spcBef>
                <a:spcPts val="332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4" dirty="0">
                <a:solidFill>
                  <a:srgbClr val="CC0000"/>
                </a:solidFill>
                <a:latin typeface="Calibri"/>
                <a:cs typeface="Calibri"/>
              </a:rPr>
              <a:t>Ciptaan</a:t>
            </a:r>
            <a:r>
              <a:rPr sz="1700" b="1" spc="-9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CC0000"/>
                </a:solidFill>
                <a:latin typeface="Calibri"/>
                <a:cs typeface="Calibri"/>
              </a:rPr>
              <a:t>Tuhan.</a:t>
            </a:r>
            <a:endParaRPr sz="1700" dirty="0">
              <a:latin typeface="Calibri"/>
              <a:cs typeface="Calibri"/>
            </a:endParaRPr>
          </a:p>
          <a:p>
            <a:pPr marL="180642" indent="-169815">
              <a:spcBef>
                <a:spcPts val="247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-4" dirty="0">
                <a:solidFill>
                  <a:srgbClr val="CC0000"/>
                </a:solidFill>
                <a:latin typeface="Calibri"/>
                <a:cs typeface="Calibri"/>
              </a:rPr>
              <a:t>Bersifat</a:t>
            </a:r>
            <a:r>
              <a:rPr sz="1700" b="1" spc="13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1700" b="1" spc="-9" dirty="0">
                <a:solidFill>
                  <a:srgbClr val="CC0000"/>
                </a:solidFill>
                <a:latin typeface="Calibri"/>
                <a:cs typeface="Calibri"/>
              </a:rPr>
              <a:t>kodrat.</a:t>
            </a:r>
            <a:endParaRPr sz="1700" dirty="0">
              <a:latin typeface="Calibri"/>
              <a:cs typeface="Calibri"/>
            </a:endParaRPr>
          </a:p>
          <a:p>
            <a:pPr marL="180642" indent="-169815">
              <a:spcBef>
                <a:spcPts val="247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9" dirty="0">
                <a:solidFill>
                  <a:srgbClr val="CC0000"/>
                </a:solidFill>
                <a:latin typeface="Calibri"/>
                <a:cs typeface="Calibri"/>
              </a:rPr>
              <a:t>Tidak</a:t>
            </a:r>
            <a:r>
              <a:rPr sz="1700" b="1" spc="-27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1700" b="1" spc="4" dirty="0">
                <a:solidFill>
                  <a:srgbClr val="CC0000"/>
                </a:solidFill>
                <a:latin typeface="Calibri"/>
                <a:cs typeface="Calibri"/>
              </a:rPr>
              <a:t>dapat </a:t>
            </a:r>
            <a:r>
              <a:rPr sz="1700" b="1" spc="13" dirty="0">
                <a:solidFill>
                  <a:srgbClr val="CC0000"/>
                </a:solidFill>
                <a:latin typeface="Calibri"/>
                <a:cs typeface="Calibri"/>
              </a:rPr>
              <a:t>berubah.</a:t>
            </a:r>
            <a:endParaRPr sz="1700" dirty="0">
              <a:latin typeface="Calibri"/>
              <a:cs typeface="Calibri"/>
            </a:endParaRPr>
          </a:p>
          <a:p>
            <a:pPr marL="180642" indent="-169815">
              <a:spcBef>
                <a:spcPts val="247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9" dirty="0">
                <a:solidFill>
                  <a:srgbClr val="CC0000"/>
                </a:solidFill>
                <a:latin typeface="Calibri"/>
                <a:cs typeface="Calibri"/>
              </a:rPr>
              <a:t>Tidak</a:t>
            </a:r>
            <a:r>
              <a:rPr sz="1700" b="1" spc="-27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1700" b="1" spc="4" dirty="0">
                <a:solidFill>
                  <a:srgbClr val="CC0000"/>
                </a:solidFill>
                <a:latin typeface="Calibri"/>
                <a:cs typeface="Calibri"/>
              </a:rPr>
              <a:t>dapat</a:t>
            </a:r>
            <a:r>
              <a:rPr sz="1700" b="1" spc="9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1700" b="1" spc="-13" dirty="0">
                <a:solidFill>
                  <a:srgbClr val="CC0000"/>
                </a:solidFill>
                <a:latin typeface="Calibri"/>
                <a:cs typeface="Calibri"/>
              </a:rPr>
              <a:t>ditukar.</a:t>
            </a:r>
            <a:endParaRPr sz="1700" dirty="0">
              <a:latin typeface="Calibri"/>
              <a:cs typeface="Calibri"/>
            </a:endParaRPr>
          </a:p>
          <a:p>
            <a:pPr marL="180642" marR="4559" indent="-169815">
              <a:lnSpc>
                <a:spcPts val="1920"/>
              </a:lnSpc>
              <a:spcBef>
                <a:spcPts val="462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4" dirty="0">
                <a:solidFill>
                  <a:srgbClr val="CC0000"/>
                </a:solidFill>
                <a:latin typeface="Calibri"/>
                <a:cs typeface="Calibri"/>
              </a:rPr>
              <a:t>Berlaku </a:t>
            </a:r>
            <a:r>
              <a:rPr sz="1700" b="1" spc="9" dirty="0">
                <a:solidFill>
                  <a:srgbClr val="CC0000"/>
                </a:solidFill>
                <a:latin typeface="Calibri"/>
                <a:cs typeface="Calibri"/>
              </a:rPr>
              <a:t>sepanjang </a:t>
            </a:r>
            <a:r>
              <a:rPr sz="1700" b="1" spc="4" dirty="0">
                <a:solidFill>
                  <a:srgbClr val="CC0000"/>
                </a:solidFill>
                <a:latin typeface="Calibri"/>
                <a:cs typeface="Calibri"/>
              </a:rPr>
              <a:t>zaman </a:t>
            </a:r>
            <a:r>
              <a:rPr sz="1700" b="1" spc="18" dirty="0">
                <a:solidFill>
                  <a:srgbClr val="CC0000"/>
                </a:solidFill>
                <a:latin typeface="Calibri"/>
                <a:cs typeface="Calibri"/>
              </a:rPr>
              <a:t>&amp; </a:t>
            </a:r>
            <a:r>
              <a:rPr sz="1700" b="1" spc="9" dirty="0">
                <a:solidFill>
                  <a:srgbClr val="CC0000"/>
                </a:solidFill>
                <a:latin typeface="Calibri"/>
                <a:cs typeface="Calibri"/>
              </a:rPr>
              <a:t>di </a:t>
            </a:r>
            <a:r>
              <a:rPr sz="1700" b="1" spc="13" dirty="0">
                <a:solidFill>
                  <a:srgbClr val="CC0000"/>
                </a:solidFill>
                <a:latin typeface="Calibri"/>
                <a:cs typeface="Calibri"/>
              </a:rPr>
              <a:t>mana </a:t>
            </a:r>
            <a:r>
              <a:rPr sz="1700" b="1" spc="-389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1700" b="1" spc="4" dirty="0">
                <a:solidFill>
                  <a:srgbClr val="CC0000"/>
                </a:solidFill>
                <a:latin typeface="Calibri"/>
                <a:cs typeface="Calibri"/>
              </a:rPr>
              <a:t>saja.</a:t>
            </a:r>
            <a:endParaRPr sz="1700" dirty="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714703" y="3075342"/>
            <a:ext cx="3972214" cy="1847850"/>
            <a:chOff x="5186172" y="3485388"/>
            <a:chExt cx="4369435" cy="2094230"/>
          </a:xfrm>
        </p:grpSpPr>
        <p:sp>
          <p:nvSpPr>
            <p:cNvPr id="11" name="object 11"/>
            <p:cNvSpPr/>
            <p:nvPr/>
          </p:nvSpPr>
          <p:spPr>
            <a:xfrm>
              <a:off x="5196839" y="3497579"/>
              <a:ext cx="4346575" cy="2070100"/>
            </a:xfrm>
            <a:custGeom>
              <a:avLst/>
              <a:gdLst/>
              <a:ahLst/>
              <a:cxnLst/>
              <a:rect l="l" t="t" r="r" b="b"/>
              <a:pathLst>
                <a:path w="4346575" h="2070100">
                  <a:moveTo>
                    <a:pt x="4346447" y="2069591"/>
                  </a:moveTo>
                  <a:lnTo>
                    <a:pt x="4346447" y="0"/>
                  </a:lnTo>
                  <a:lnTo>
                    <a:pt x="0" y="0"/>
                  </a:lnTo>
                  <a:lnTo>
                    <a:pt x="0" y="2069591"/>
                  </a:lnTo>
                  <a:lnTo>
                    <a:pt x="4346447" y="2069591"/>
                  </a:lnTo>
                  <a:close/>
                </a:path>
              </a:pathLst>
            </a:custGeom>
            <a:solidFill>
              <a:srgbClr val="A8A47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5186172" y="3485388"/>
              <a:ext cx="4369435" cy="2094230"/>
            </a:xfrm>
            <a:custGeom>
              <a:avLst/>
              <a:gdLst/>
              <a:ahLst/>
              <a:cxnLst/>
              <a:rect l="l" t="t" r="r" b="b"/>
              <a:pathLst>
                <a:path w="4369434" h="2094229">
                  <a:moveTo>
                    <a:pt x="4369308" y="2089404"/>
                  </a:moveTo>
                  <a:lnTo>
                    <a:pt x="4369308" y="4572"/>
                  </a:lnTo>
                  <a:lnTo>
                    <a:pt x="4364736" y="0"/>
                  </a:lnTo>
                  <a:lnTo>
                    <a:pt x="4572" y="0"/>
                  </a:lnTo>
                  <a:lnTo>
                    <a:pt x="0" y="4572"/>
                  </a:lnTo>
                  <a:lnTo>
                    <a:pt x="0" y="2089404"/>
                  </a:lnTo>
                  <a:lnTo>
                    <a:pt x="4572" y="2093976"/>
                  </a:lnTo>
                  <a:lnTo>
                    <a:pt x="10668" y="2093976"/>
                  </a:lnTo>
                  <a:lnTo>
                    <a:pt x="10668" y="22860"/>
                  </a:lnTo>
                  <a:lnTo>
                    <a:pt x="22860" y="12192"/>
                  </a:lnTo>
                  <a:lnTo>
                    <a:pt x="22860" y="22860"/>
                  </a:lnTo>
                  <a:lnTo>
                    <a:pt x="4346448" y="22860"/>
                  </a:lnTo>
                  <a:lnTo>
                    <a:pt x="4346448" y="12192"/>
                  </a:lnTo>
                  <a:lnTo>
                    <a:pt x="4357116" y="22860"/>
                  </a:lnTo>
                  <a:lnTo>
                    <a:pt x="4357116" y="2093976"/>
                  </a:lnTo>
                  <a:lnTo>
                    <a:pt x="4364736" y="2093976"/>
                  </a:lnTo>
                  <a:lnTo>
                    <a:pt x="4369308" y="2089404"/>
                  </a:lnTo>
                  <a:close/>
                </a:path>
                <a:path w="4369434" h="2094229">
                  <a:moveTo>
                    <a:pt x="22860" y="22860"/>
                  </a:moveTo>
                  <a:lnTo>
                    <a:pt x="22860" y="12192"/>
                  </a:lnTo>
                  <a:lnTo>
                    <a:pt x="10668" y="22860"/>
                  </a:lnTo>
                  <a:lnTo>
                    <a:pt x="22860" y="22860"/>
                  </a:lnTo>
                  <a:close/>
                </a:path>
                <a:path w="4369434" h="2094229">
                  <a:moveTo>
                    <a:pt x="22860" y="2071116"/>
                  </a:moveTo>
                  <a:lnTo>
                    <a:pt x="22860" y="22860"/>
                  </a:lnTo>
                  <a:lnTo>
                    <a:pt x="10668" y="22860"/>
                  </a:lnTo>
                  <a:lnTo>
                    <a:pt x="10668" y="2071116"/>
                  </a:lnTo>
                  <a:lnTo>
                    <a:pt x="22860" y="2071116"/>
                  </a:lnTo>
                  <a:close/>
                </a:path>
                <a:path w="4369434" h="2094229">
                  <a:moveTo>
                    <a:pt x="4357116" y="2071116"/>
                  </a:moveTo>
                  <a:lnTo>
                    <a:pt x="10668" y="2071116"/>
                  </a:lnTo>
                  <a:lnTo>
                    <a:pt x="22860" y="2081784"/>
                  </a:lnTo>
                  <a:lnTo>
                    <a:pt x="22860" y="2093976"/>
                  </a:lnTo>
                  <a:lnTo>
                    <a:pt x="4346448" y="2093976"/>
                  </a:lnTo>
                  <a:lnTo>
                    <a:pt x="4346448" y="2081784"/>
                  </a:lnTo>
                  <a:lnTo>
                    <a:pt x="4357116" y="2071116"/>
                  </a:lnTo>
                  <a:close/>
                </a:path>
                <a:path w="4369434" h="2094229">
                  <a:moveTo>
                    <a:pt x="22860" y="2093976"/>
                  </a:moveTo>
                  <a:lnTo>
                    <a:pt x="22860" y="2081784"/>
                  </a:lnTo>
                  <a:lnTo>
                    <a:pt x="10668" y="2071116"/>
                  </a:lnTo>
                  <a:lnTo>
                    <a:pt x="10668" y="2093976"/>
                  </a:lnTo>
                  <a:lnTo>
                    <a:pt x="22860" y="2093976"/>
                  </a:lnTo>
                  <a:close/>
                </a:path>
                <a:path w="4369434" h="2094229">
                  <a:moveTo>
                    <a:pt x="4357116" y="22860"/>
                  </a:moveTo>
                  <a:lnTo>
                    <a:pt x="4346448" y="12192"/>
                  </a:lnTo>
                  <a:lnTo>
                    <a:pt x="4346448" y="22860"/>
                  </a:lnTo>
                  <a:lnTo>
                    <a:pt x="4357116" y="22860"/>
                  </a:lnTo>
                  <a:close/>
                </a:path>
                <a:path w="4369434" h="2094229">
                  <a:moveTo>
                    <a:pt x="4357116" y="2071116"/>
                  </a:moveTo>
                  <a:lnTo>
                    <a:pt x="4357116" y="22860"/>
                  </a:lnTo>
                  <a:lnTo>
                    <a:pt x="4346448" y="22860"/>
                  </a:lnTo>
                  <a:lnTo>
                    <a:pt x="4346448" y="2071116"/>
                  </a:lnTo>
                  <a:lnTo>
                    <a:pt x="4357116" y="2071116"/>
                  </a:lnTo>
                  <a:close/>
                </a:path>
                <a:path w="4369434" h="2094229">
                  <a:moveTo>
                    <a:pt x="4357116" y="2093976"/>
                  </a:moveTo>
                  <a:lnTo>
                    <a:pt x="4357116" y="2071116"/>
                  </a:lnTo>
                  <a:lnTo>
                    <a:pt x="4346448" y="2081784"/>
                  </a:lnTo>
                  <a:lnTo>
                    <a:pt x="4346448" y="2093976"/>
                  </a:lnTo>
                  <a:lnTo>
                    <a:pt x="4357116" y="2093976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868024" y="3311562"/>
            <a:ext cx="3053773" cy="1548714"/>
          </a:xfrm>
          <a:prstGeom prst="rect">
            <a:avLst/>
          </a:prstGeom>
        </p:spPr>
        <p:txBody>
          <a:bodyPr vert="horz" wrap="square" lIns="0" tIns="14816" rIns="0" bIns="0" rtlCol="0">
            <a:spAutoFit/>
          </a:bodyPr>
          <a:lstStyle/>
          <a:p>
            <a:pPr marL="180642" indent="-169815">
              <a:spcBef>
                <a:spcPts val="117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dirty="0">
                <a:solidFill>
                  <a:srgbClr val="006500"/>
                </a:solidFill>
                <a:latin typeface="Calibri"/>
                <a:cs typeface="Calibri"/>
              </a:rPr>
              <a:t>Buatan</a:t>
            </a:r>
            <a:r>
              <a:rPr sz="1700" b="1" spc="9" dirty="0">
                <a:solidFill>
                  <a:srgbClr val="006500"/>
                </a:solidFill>
                <a:latin typeface="Calibri"/>
                <a:cs typeface="Calibri"/>
              </a:rPr>
              <a:t> manusia.</a:t>
            </a:r>
            <a:endParaRPr sz="1700" dirty="0">
              <a:latin typeface="Calibri"/>
              <a:cs typeface="Calibri"/>
            </a:endParaRPr>
          </a:p>
          <a:p>
            <a:pPr marL="180642" indent="-169815">
              <a:spcBef>
                <a:spcPts val="31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9" dirty="0">
                <a:solidFill>
                  <a:srgbClr val="006500"/>
                </a:solidFill>
                <a:latin typeface="Calibri"/>
                <a:cs typeface="Calibri"/>
              </a:rPr>
              <a:t>Tidak</a:t>
            </a:r>
            <a:r>
              <a:rPr sz="1700" b="1" spc="-27" dirty="0">
                <a:solidFill>
                  <a:srgbClr val="006500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006500"/>
                </a:solidFill>
                <a:latin typeface="Calibri"/>
                <a:cs typeface="Calibri"/>
              </a:rPr>
              <a:t>bersifat</a:t>
            </a:r>
            <a:r>
              <a:rPr sz="1700" b="1" spc="-4" dirty="0">
                <a:solidFill>
                  <a:srgbClr val="006500"/>
                </a:solidFill>
                <a:latin typeface="Calibri"/>
                <a:cs typeface="Calibri"/>
              </a:rPr>
              <a:t> </a:t>
            </a:r>
            <a:r>
              <a:rPr sz="1700" b="1" spc="-9" dirty="0">
                <a:solidFill>
                  <a:srgbClr val="006500"/>
                </a:solidFill>
                <a:latin typeface="Calibri"/>
                <a:cs typeface="Calibri"/>
              </a:rPr>
              <a:t>kodrat.</a:t>
            </a:r>
            <a:endParaRPr sz="1700" dirty="0">
              <a:latin typeface="Calibri"/>
              <a:cs typeface="Calibri"/>
            </a:endParaRPr>
          </a:p>
          <a:p>
            <a:pPr marL="180642" indent="-169815">
              <a:spcBef>
                <a:spcPts val="31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4" dirty="0">
                <a:solidFill>
                  <a:srgbClr val="006500"/>
                </a:solidFill>
                <a:latin typeface="Calibri"/>
                <a:cs typeface="Calibri"/>
              </a:rPr>
              <a:t>Dapat</a:t>
            </a:r>
            <a:r>
              <a:rPr sz="1700" b="1" spc="-13" dirty="0">
                <a:solidFill>
                  <a:srgbClr val="006500"/>
                </a:solidFill>
                <a:latin typeface="Calibri"/>
                <a:cs typeface="Calibri"/>
              </a:rPr>
              <a:t> </a:t>
            </a:r>
            <a:r>
              <a:rPr sz="1700" b="1" spc="13" dirty="0">
                <a:solidFill>
                  <a:srgbClr val="006500"/>
                </a:solidFill>
                <a:latin typeface="Calibri"/>
                <a:cs typeface="Calibri"/>
              </a:rPr>
              <a:t>berubah.</a:t>
            </a:r>
            <a:endParaRPr sz="1700" dirty="0">
              <a:latin typeface="Calibri"/>
              <a:cs typeface="Calibri"/>
            </a:endParaRPr>
          </a:p>
          <a:p>
            <a:pPr marL="180642" indent="-169815">
              <a:spcBef>
                <a:spcPts val="31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4" dirty="0">
                <a:solidFill>
                  <a:srgbClr val="006500"/>
                </a:solidFill>
                <a:latin typeface="Calibri"/>
                <a:cs typeface="Calibri"/>
              </a:rPr>
              <a:t>Dapat</a:t>
            </a:r>
            <a:r>
              <a:rPr sz="1700" b="1" spc="-9" dirty="0">
                <a:solidFill>
                  <a:srgbClr val="006500"/>
                </a:solidFill>
                <a:latin typeface="Calibri"/>
                <a:cs typeface="Calibri"/>
              </a:rPr>
              <a:t> </a:t>
            </a:r>
            <a:r>
              <a:rPr sz="1700" b="1" spc="-13" dirty="0">
                <a:solidFill>
                  <a:srgbClr val="006500"/>
                </a:solidFill>
                <a:latin typeface="Calibri"/>
                <a:cs typeface="Calibri"/>
              </a:rPr>
              <a:t>ditukar.</a:t>
            </a:r>
            <a:endParaRPr sz="1700" dirty="0">
              <a:latin typeface="Calibri"/>
              <a:cs typeface="Calibri"/>
            </a:endParaRPr>
          </a:p>
          <a:p>
            <a:pPr marL="180642" marR="4559" indent="-169815">
              <a:lnSpc>
                <a:spcPts val="1705"/>
              </a:lnSpc>
              <a:spcBef>
                <a:spcPts val="417"/>
              </a:spcBef>
              <a:buClr>
                <a:srgbClr val="665D46"/>
              </a:buClr>
              <a:buFont typeface="Arial MT"/>
              <a:buChar char="•"/>
              <a:tabLst>
                <a:tab pos="181212" algn="l"/>
              </a:tabLst>
            </a:pPr>
            <a:r>
              <a:rPr sz="1700" b="1" spc="-13" dirty="0">
                <a:solidFill>
                  <a:srgbClr val="006500"/>
                </a:solidFill>
                <a:latin typeface="Calibri"/>
                <a:cs typeface="Calibri"/>
              </a:rPr>
              <a:t>Tergantung </a:t>
            </a:r>
            <a:r>
              <a:rPr sz="1700" b="1" spc="4" dirty="0">
                <a:solidFill>
                  <a:srgbClr val="006500"/>
                </a:solidFill>
                <a:latin typeface="Calibri"/>
                <a:cs typeface="Calibri"/>
              </a:rPr>
              <a:t>waktu </a:t>
            </a:r>
            <a:r>
              <a:rPr sz="1700" b="1" spc="13" dirty="0">
                <a:solidFill>
                  <a:srgbClr val="006500"/>
                </a:solidFill>
                <a:latin typeface="Calibri"/>
                <a:cs typeface="Calibri"/>
              </a:rPr>
              <a:t>dan </a:t>
            </a:r>
            <a:r>
              <a:rPr sz="1700" b="1" dirty="0">
                <a:solidFill>
                  <a:srgbClr val="006500"/>
                </a:solidFill>
                <a:latin typeface="Calibri"/>
                <a:cs typeface="Calibri"/>
              </a:rPr>
              <a:t>budaya </a:t>
            </a:r>
            <a:r>
              <a:rPr sz="1700" b="1" spc="-386" dirty="0">
                <a:solidFill>
                  <a:srgbClr val="006500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006500"/>
                </a:solidFill>
                <a:latin typeface="Calibri"/>
                <a:cs typeface="Calibri"/>
              </a:rPr>
              <a:t>setempat.</a:t>
            </a:r>
            <a:endParaRPr sz="1700" dirty="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45376" y="5089712"/>
            <a:ext cx="7647709" cy="625288"/>
            <a:chOff x="819912" y="5768340"/>
            <a:chExt cx="8412480" cy="708660"/>
          </a:xfrm>
        </p:grpSpPr>
        <p:sp>
          <p:nvSpPr>
            <p:cNvPr id="15" name="object 15"/>
            <p:cNvSpPr/>
            <p:nvPr/>
          </p:nvSpPr>
          <p:spPr>
            <a:xfrm>
              <a:off x="832104" y="5780531"/>
              <a:ext cx="8388350" cy="684530"/>
            </a:xfrm>
            <a:custGeom>
              <a:avLst/>
              <a:gdLst/>
              <a:ahLst/>
              <a:cxnLst/>
              <a:rect l="l" t="t" r="r" b="b"/>
              <a:pathLst>
                <a:path w="8388350" h="684529">
                  <a:moveTo>
                    <a:pt x="8388095" y="684275"/>
                  </a:moveTo>
                  <a:lnTo>
                    <a:pt x="8388095" y="0"/>
                  </a:lnTo>
                  <a:lnTo>
                    <a:pt x="0" y="0"/>
                  </a:lnTo>
                  <a:lnTo>
                    <a:pt x="0" y="684275"/>
                  </a:lnTo>
                  <a:lnTo>
                    <a:pt x="8388095" y="684275"/>
                  </a:lnTo>
                  <a:close/>
                </a:path>
              </a:pathLst>
            </a:custGeom>
            <a:solidFill>
              <a:srgbClr val="65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819912" y="5768340"/>
              <a:ext cx="8412480" cy="708660"/>
            </a:xfrm>
            <a:custGeom>
              <a:avLst/>
              <a:gdLst/>
              <a:ahLst/>
              <a:cxnLst/>
              <a:rect l="l" t="t" r="r" b="b"/>
              <a:pathLst>
                <a:path w="8412480" h="708660">
                  <a:moveTo>
                    <a:pt x="8412480" y="708660"/>
                  </a:moveTo>
                  <a:lnTo>
                    <a:pt x="8412480" y="0"/>
                  </a:lnTo>
                  <a:lnTo>
                    <a:pt x="0" y="0"/>
                  </a:lnTo>
                  <a:lnTo>
                    <a:pt x="0" y="708660"/>
                  </a:lnTo>
                  <a:lnTo>
                    <a:pt x="12192" y="708660"/>
                  </a:lnTo>
                  <a:lnTo>
                    <a:pt x="12192" y="22860"/>
                  </a:lnTo>
                  <a:lnTo>
                    <a:pt x="24384" y="12192"/>
                  </a:lnTo>
                  <a:lnTo>
                    <a:pt x="24384" y="22860"/>
                  </a:lnTo>
                  <a:lnTo>
                    <a:pt x="8389620" y="22860"/>
                  </a:lnTo>
                  <a:lnTo>
                    <a:pt x="8389620" y="12192"/>
                  </a:lnTo>
                  <a:lnTo>
                    <a:pt x="8400288" y="22860"/>
                  </a:lnTo>
                  <a:lnTo>
                    <a:pt x="8400288" y="708660"/>
                  </a:lnTo>
                  <a:lnTo>
                    <a:pt x="8412480" y="708660"/>
                  </a:lnTo>
                  <a:close/>
                </a:path>
                <a:path w="8412480" h="708660">
                  <a:moveTo>
                    <a:pt x="24384" y="22860"/>
                  </a:moveTo>
                  <a:lnTo>
                    <a:pt x="24384" y="12192"/>
                  </a:lnTo>
                  <a:lnTo>
                    <a:pt x="12192" y="22860"/>
                  </a:lnTo>
                  <a:lnTo>
                    <a:pt x="24384" y="22860"/>
                  </a:lnTo>
                  <a:close/>
                </a:path>
                <a:path w="8412480" h="708660">
                  <a:moveTo>
                    <a:pt x="24384" y="685800"/>
                  </a:moveTo>
                  <a:lnTo>
                    <a:pt x="24384" y="22860"/>
                  </a:lnTo>
                  <a:lnTo>
                    <a:pt x="12192" y="22860"/>
                  </a:lnTo>
                  <a:lnTo>
                    <a:pt x="12192" y="685800"/>
                  </a:lnTo>
                  <a:lnTo>
                    <a:pt x="24384" y="685800"/>
                  </a:lnTo>
                  <a:close/>
                </a:path>
                <a:path w="8412480" h="708660">
                  <a:moveTo>
                    <a:pt x="8400288" y="685800"/>
                  </a:moveTo>
                  <a:lnTo>
                    <a:pt x="12192" y="685800"/>
                  </a:lnTo>
                  <a:lnTo>
                    <a:pt x="24384" y="696468"/>
                  </a:lnTo>
                  <a:lnTo>
                    <a:pt x="24384" y="708660"/>
                  </a:lnTo>
                  <a:lnTo>
                    <a:pt x="8389620" y="708660"/>
                  </a:lnTo>
                  <a:lnTo>
                    <a:pt x="8389620" y="696468"/>
                  </a:lnTo>
                  <a:lnTo>
                    <a:pt x="8400288" y="685800"/>
                  </a:lnTo>
                  <a:close/>
                </a:path>
                <a:path w="8412480" h="708660">
                  <a:moveTo>
                    <a:pt x="24384" y="708660"/>
                  </a:moveTo>
                  <a:lnTo>
                    <a:pt x="24384" y="696468"/>
                  </a:lnTo>
                  <a:lnTo>
                    <a:pt x="12192" y="685800"/>
                  </a:lnTo>
                  <a:lnTo>
                    <a:pt x="12192" y="708660"/>
                  </a:lnTo>
                  <a:lnTo>
                    <a:pt x="24384" y="708660"/>
                  </a:lnTo>
                  <a:close/>
                </a:path>
                <a:path w="8412480" h="708660">
                  <a:moveTo>
                    <a:pt x="8400288" y="22860"/>
                  </a:moveTo>
                  <a:lnTo>
                    <a:pt x="8389620" y="12192"/>
                  </a:lnTo>
                  <a:lnTo>
                    <a:pt x="8389620" y="22860"/>
                  </a:lnTo>
                  <a:lnTo>
                    <a:pt x="8400288" y="22860"/>
                  </a:lnTo>
                  <a:close/>
                </a:path>
                <a:path w="8412480" h="708660">
                  <a:moveTo>
                    <a:pt x="8400288" y="685800"/>
                  </a:moveTo>
                  <a:lnTo>
                    <a:pt x="8400288" y="22860"/>
                  </a:lnTo>
                  <a:lnTo>
                    <a:pt x="8389620" y="22860"/>
                  </a:lnTo>
                  <a:lnTo>
                    <a:pt x="8389620" y="685800"/>
                  </a:lnTo>
                  <a:lnTo>
                    <a:pt x="8400288" y="685800"/>
                  </a:lnTo>
                  <a:close/>
                </a:path>
                <a:path w="8412480" h="708660">
                  <a:moveTo>
                    <a:pt x="8400288" y="708660"/>
                  </a:moveTo>
                  <a:lnTo>
                    <a:pt x="8400288" y="685800"/>
                  </a:lnTo>
                  <a:lnTo>
                    <a:pt x="8389620" y="696468"/>
                  </a:lnTo>
                  <a:lnTo>
                    <a:pt x="8389620" y="708660"/>
                  </a:lnTo>
                  <a:lnTo>
                    <a:pt x="8400288" y="70866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64062" y="5109432"/>
            <a:ext cx="5545859" cy="563352"/>
          </a:xfrm>
          <a:prstGeom prst="rect">
            <a:avLst/>
          </a:prstGeom>
        </p:spPr>
        <p:txBody>
          <a:bodyPr vert="horz" wrap="square" lIns="0" tIns="24504" rIns="0" bIns="0" rtlCol="0">
            <a:spAutoFit/>
          </a:bodyPr>
          <a:lstStyle/>
          <a:p>
            <a:pPr marL="11397" marR="4559" indent="14816">
              <a:lnSpc>
                <a:spcPts val="2091"/>
              </a:lnSpc>
              <a:spcBef>
                <a:spcPts val="193"/>
              </a:spcBef>
              <a:tabLst>
                <a:tab pos="1034276" algn="l"/>
              </a:tabLst>
            </a:pPr>
            <a:r>
              <a:rPr sz="1700" b="1" spc="4" dirty="0">
                <a:solidFill>
                  <a:srgbClr val="000099"/>
                </a:solidFill>
                <a:latin typeface="Calibri"/>
                <a:cs typeface="Calibri"/>
              </a:rPr>
              <a:t>Perempuan </a:t>
            </a:r>
            <a:r>
              <a:rPr sz="1700" b="1" spc="4" dirty="0">
                <a:latin typeface="Calibri"/>
                <a:cs typeface="Calibri"/>
              </a:rPr>
              <a:t>: </a:t>
            </a:r>
            <a:r>
              <a:rPr sz="1700" b="1" spc="9" dirty="0">
                <a:solidFill>
                  <a:srgbClr val="0000FF"/>
                </a:solidFill>
                <a:latin typeface="Calibri"/>
                <a:cs typeface="Calibri"/>
              </a:rPr>
              <a:t>Menstruasi, Hamil,</a:t>
            </a:r>
            <a:r>
              <a:rPr sz="1700" b="1" spc="13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700" b="1" spc="9" dirty="0">
                <a:solidFill>
                  <a:srgbClr val="0000FF"/>
                </a:solidFill>
                <a:latin typeface="Calibri"/>
                <a:cs typeface="Calibri"/>
              </a:rPr>
              <a:t>Melahirkan </a:t>
            </a:r>
            <a:r>
              <a:rPr sz="1700" b="1" spc="18" dirty="0">
                <a:solidFill>
                  <a:srgbClr val="0000FF"/>
                </a:solidFill>
                <a:latin typeface="Calibri"/>
                <a:cs typeface="Calibri"/>
              </a:rPr>
              <a:t>&amp; </a:t>
            </a:r>
            <a:r>
              <a:rPr sz="1700" b="1" spc="9" dirty="0">
                <a:solidFill>
                  <a:srgbClr val="0000FF"/>
                </a:solidFill>
                <a:latin typeface="Calibri"/>
                <a:cs typeface="Calibri"/>
              </a:rPr>
              <a:t>Menyusui. </a:t>
            </a:r>
            <a:r>
              <a:rPr sz="1700" b="1" spc="-386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700" b="1" spc="9" dirty="0">
                <a:solidFill>
                  <a:srgbClr val="000099"/>
                </a:solidFill>
                <a:latin typeface="Calibri"/>
                <a:cs typeface="Calibri"/>
              </a:rPr>
              <a:t>Laki-laki</a:t>
            </a:r>
            <a:r>
              <a:rPr sz="1700" spc="9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b="1" spc="4" dirty="0">
                <a:latin typeface="Calibri"/>
                <a:cs typeface="Calibri"/>
              </a:rPr>
              <a:t>:</a:t>
            </a:r>
            <a:r>
              <a:rPr sz="1700" b="1" spc="-4" dirty="0">
                <a:latin typeface="Calibri"/>
                <a:cs typeface="Calibri"/>
              </a:rPr>
              <a:t> </a:t>
            </a:r>
            <a:r>
              <a:rPr sz="1700" b="1" spc="13" dirty="0">
                <a:solidFill>
                  <a:srgbClr val="0000FF"/>
                </a:solidFill>
                <a:latin typeface="Calibri"/>
                <a:cs typeface="Calibri"/>
              </a:rPr>
              <a:t>Membuahi</a:t>
            </a:r>
            <a:r>
              <a:rPr sz="1700" b="1" spc="-4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0000FF"/>
                </a:solidFill>
                <a:latin typeface="Calibri"/>
                <a:cs typeface="Calibri"/>
              </a:rPr>
              <a:t>(spermatozoa).</a:t>
            </a:r>
            <a:endParaRPr sz="1700" dirty="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95102" y="1502036"/>
            <a:ext cx="4211782" cy="1519518"/>
            <a:chOff x="324612" y="1702308"/>
            <a:chExt cx="4632960" cy="1722120"/>
          </a:xfrm>
        </p:grpSpPr>
        <p:sp>
          <p:nvSpPr>
            <p:cNvPr id="19" name="object 19"/>
            <p:cNvSpPr/>
            <p:nvPr/>
          </p:nvSpPr>
          <p:spPr>
            <a:xfrm>
              <a:off x="335279" y="1714500"/>
              <a:ext cx="4610100" cy="1697989"/>
            </a:xfrm>
            <a:custGeom>
              <a:avLst/>
              <a:gdLst/>
              <a:ahLst/>
              <a:cxnLst/>
              <a:rect l="l" t="t" r="r" b="b"/>
              <a:pathLst>
                <a:path w="4610100" h="1697989">
                  <a:moveTo>
                    <a:pt x="4610099" y="1697735"/>
                  </a:moveTo>
                  <a:lnTo>
                    <a:pt x="4610099" y="0"/>
                  </a:lnTo>
                  <a:lnTo>
                    <a:pt x="0" y="0"/>
                  </a:lnTo>
                  <a:lnTo>
                    <a:pt x="0" y="1697735"/>
                  </a:lnTo>
                  <a:lnTo>
                    <a:pt x="4610099" y="1697735"/>
                  </a:lnTo>
                  <a:close/>
                </a:path>
              </a:pathLst>
            </a:custGeom>
            <a:solidFill>
              <a:srgbClr val="65CC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324612" y="1702308"/>
              <a:ext cx="4632960" cy="1722120"/>
            </a:xfrm>
            <a:custGeom>
              <a:avLst/>
              <a:gdLst/>
              <a:ahLst/>
              <a:cxnLst/>
              <a:rect l="l" t="t" r="r" b="b"/>
              <a:pathLst>
                <a:path w="4632960" h="1722120">
                  <a:moveTo>
                    <a:pt x="4632960" y="1722120"/>
                  </a:moveTo>
                  <a:lnTo>
                    <a:pt x="4632960" y="0"/>
                  </a:lnTo>
                  <a:lnTo>
                    <a:pt x="0" y="0"/>
                  </a:lnTo>
                  <a:lnTo>
                    <a:pt x="0" y="1722120"/>
                  </a:lnTo>
                  <a:lnTo>
                    <a:pt x="10668" y="1722120"/>
                  </a:lnTo>
                  <a:lnTo>
                    <a:pt x="10668" y="24384"/>
                  </a:lnTo>
                  <a:lnTo>
                    <a:pt x="22860" y="12192"/>
                  </a:lnTo>
                  <a:lnTo>
                    <a:pt x="22860" y="24384"/>
                  </a:lnTo>
                  <a:lnTo>
                    <a:pt x="4610100" y="24384"/>
                  </a:lnTo>
                  <a:lnTo>
                    <a:pt x="4610100" y="12192"/>
                  </a:lnTo>
                  <a:lnTo>
                    <a:pt x="4620768" y="24384"/>
                  </a:lnTo>
                  <a:lnTo>
                    <a:pt x="4620768" y="1722120"/>
                  </a:lnTo>
                  <a:lnTo>
                    <a:pt x="4632960" y="1722120"/>
                  </a:lnTo>
                  <a:close/>
                </a:path>
                <a:path w="4632960" h="1722120">
                  <a:moveTo>
                    <a:pt x="22860" y="24384"/>
                  </a:moveTo>
                  <a:lnTo>
                    <a:pt x="22860" y="12192"/>
                  </a:lnTo>
                  <a:lnTo>
                    <a:pt x="10668" y="24384"/>
                  </a:lnTo>
                  <a:lnTo>
                    <a:pt x="22860" y="24384"/>
                  </a:lnTo>
                  <a:close/>
                </a:path>
                <a:path w="4632960" h="1722120">
                  <a:moveTo>
                    <a:pt x="22860" y="1697736"/>
                  </a:moveTo>
                  <a:lnTo>
                    <a:pt x="22860" y="24384"/>
                  </a:lnTo>
                  <a:lnTo>
                    <a:pt x="10668" y="24384"/>
                  </a:lnTo>
                  <a:lnTo>
                    <a:pt x="10668" y="1697736"/>
                  </a:lnTo>
                  <a:lnTo>
                    <a:pt x="22860" y="1697736"/>
                  </a:lnTo>
                  <a:close/>
                </a:path>
                <a:path w="4632960" h="1722120">
                  <a:moveTo>
                    <a:pt x="4620768" y="1697736"/>
                  </a:moveTo>
                  <a:lnTo>
                    <a:pt x="10668" y="1697736"/>
                  </a:lnTo>
                  <a:lnTo>
                    <a:pt x="22860" y="1709928"/>
                  </a:lnTo>
                  <a:lnTo>
                    <a:pt x="22860" y="1722120"/>
                  </a:lnTo>
                  <a:lnTo>
                    <a:pt x="4610100" y="1722120"/>
                  </a:lnTo>
                  <a:lnTo>
                    <a:pt x="4610100" y="1709928"/>
                  </a:lnTo>
                  <a:lnTo>
                    <a:pt x="4620768" y="1697736"/>
                  </a:lnTo>
                  <a:close/>
                </a:path>
                <a:path w="4632960" h="1722120">
                  <a:moveTo>
                    <a:pt x="22860" y="1722120"/>
                  </a:moveTo>
                  <a:lnTo>
                    <a:pt x="22860" y="1709928"/>
                  </a:lnTo>
                  <a:lnTo>
                    <a:pt x="10668" y="1697736"/>
                  </a:lnTo>
                  <a:lnTo>
                    <a:pt x="10668" y="1722120"/>
                  </a:lnTo>
                  <a:lnTo>
                    <a:pt x="22860" y="1722120"/>
                  </a:lnTo>
                  <a:close/>
                </a:path>
                <a:path w="4632960" h="1722120">
                  <a:moveTo>
                    <a:pt x="4620768" y="24384"/>
                  </a:moveTo>
                  <a:lnTo>
                    <a:pt x="4610100" y="12192"/>
                  </a:lnTo>
                  <a:lnTo>
                    <a:pt x="4610100" y="24384"/>
                  </a:lnTo>
                  <a:lnTo>
                    <a:pt x="4620768" y="24384"/>
                  </a:lnTo>
                  <a:close/>
                </a:path>
                <a:path w="4632960" h="1722120">
                  <a:moveTo>
                    <a:pt x="4620768" y="1697736"/>
                  </a:moveTo>
                  <a:lnTo>
                    <a:pt x="4620768" y="24384"/>
                  </a:lnTo>
                  <a:lnTo>
                    <a:pt x="4610100" y="24384"/>
                  </a:lnTo>
                  <a:lnTo>
                    <a:pt x="4610100" y="1697736"/>
                  </a:lnTo>
                  <a:lnTo>
                    <a:pt x="4620768" y="1697736"/>
                  </a:lnTo>
                  <a:close/>
                </a:path>
                <a:path w="4632960" h="1722120">
                  <a:moveTo>
                    <a:pt x="4620768" y="1722120"/>
                  </a:moveTo>
                  <a:lnTo>
                    <a:pt x="4620768" y="1697736"/>
                  </a:lnTo>
                  <a:lnTo>
                    <a:pt x="4610100" y="1709928"/>
                  </a:lnTo>
                  <a:lnTo>
                    <a:pt x="4610100" y="1722120"/>
                  </a:lnTo>
                  <a:lnTo>
                    <a:pt x="4620768" y="1722120"/>
                  </a:lnTo>
                  <a:close/>
                </a:path>
              </a:pathLst>
            </a:custGeom>
            <a:solidFill>
              <a:srgbClr val="0032C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04799" y="1512795"/>
            <a:ext cx="4191000" cy="1402249"/>
          </a:xfrm>
          <a:prstGeom prst="rect">
            <a:avLst/>
          </a:prstGeom>
        </p:spPr>
        <p:txBody>
          <a:bodyPr vert="horz" wrap="square" lIns="0" tIns="85477" rIns="0" bIns="0" rtlCol="0">
            <a:spAutoFit/>
          </a:bodyPr>
          <a:lstStyle/>
          <a:p>
            <a:pPr algn="ctr">
              <a:spcBef>
                <a:spcPts val="673"/>
              </a:spcBef>
            </a:pPr>
            <a:r>
              <a:rPr sz="1700" b="1" spc="13" dirty="0">
                <a:solidFill>
                  <a:srgbClr val="FFFF00"/>
                </a:solidFill>
                <a:latin typeface="Tahoma"/>
                <a:cs typeface="Tahoma"/>
              </a:rPr>
              <a:t>JENIS</a:t>
            </a:r>
            <a:r>
              <a:rPr sz="1700" b="1" spc="-22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FFFF00"/>
                </a:solidFill>
                <a:latin typeface="Tahoma"/>
                <a:cs typeface="Tahoma"/>
              </a:rPr>
              <a:t>KELAMIN</a:t>
            </a:r>
            <a:r>
              <a:rPr sz="1700" b="1" spc="-13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FFFF00"/>
                </a:solidFill>
                <a:latin typeface="Tahoma"/>
                <a:cs typeface="Tahoma"/>
              </a:rPr>
              <a:t>(SEX)</a:t>
            </a:r>
            <a:endParaRPr sz="1700" dirty="0">
              <a:latin typeface="Tahoma"/>
              <a:cs typeface="Tahoma"/>
            </a:endParaRPr>
          </a:p>
          <a:p>
            <a:pPr marL="623415" marR="617716" algn="ctr">
              <a:lnSpc>
                <a:spcPct val="101499"/>
              </a:lnSpc>
            </a:pP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Perbedaan</a:t>
            </a:r>
            <a:r>
              <a:rPr sz="1700" b="1" spc="-18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organ</a:t>
            </a:r>
            <a:r>
              <a:rPr sz="1700" b="1" spc="-18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9" dirty="0">
                <a:solidFill>
                  <a:srgbClr val="0000CC"/>
                </a:solidFill>
                <a:latin typeface="Tahoma"/>
                <a:cs typeface="Tahoma"/>
              </a:rPr>
              <a:t>biologis </a:t>
            </a:r>
            <a:r>
              <a:rPr sz="1700" b="1" spc="-503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9" dirty="0">
                <a:solidFill>
                  <a:srgbClr val="0000CC"/>
                </a:solidFill>
                <a:latin typeface="Tahoma"/>
                <a:cs typeface="Tahoma"/>
              </a:rPr>
              <a:t>laki-laki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dan perempuan </a:t>
            </a:r>
            <a:r>
              <a:rPr sz="1700" b="1" spc="18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khususnya</a:t>
            </a:r>
            <a:r>
              <a:rPr sz="1700" b="1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pada</a:t>
            </a:r>
            <a:endParaRPr sz="1700" dirty="0">
              <a:latin typeface="Tahoma"/>
              <a:cs typeface="Tahoma"/>
            </a:endParaRPr>
          </a:p>
          <a:p>
            <a:pPr algn="ctr">
              <a:spcBef>
                <a:spcPts val="31"/>
              </a:spcBef>
            </a:pP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bagian</a:t>
            </a:r>
            <a:r>
              <a:rPr sz="1700" b="1" spc="-40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reproduksi.</a:t>
            </a:r>
            <a:endParaRPr sz="1700" dirty="0">
              <a:latin typeface="Tahoma"/>
              <a:cs typeface="Tahom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714703" y="1502036"/>
            <a:ext cx="4135582" cy="1519518"/>
            <a:chOff x="5186172" y="1702308"/>
            <a:chExt cx="4549140" cy="1722120"/>
          </a:xfrm>
        </p:grpSpPr>
        <p:sp>
          <p:nvSpPr>
            <p:cNvPr id="23" name="object 23"/>
            <p:cNvSpPr/>
            <p:nvPr/>
          </p:nvSpPr>
          <p:spPr>
            <a:xfrm>
              <a:off x="5196839" y="1714500"/>
              <a:ext cx="4526280" cy="1697989"/>
            </a:xfrm>
            <a:custGeom>
              <a:avLst/>
              <a:gdLst/>
              <a:ahLst/>
              <a:cxnLst/>
              <a:rect l="l" t="t" r="r" b="b"/>
              <a:pathLst>
                <a:path w="4526280" h="1697989">
                  <a:moveTo>
                    <a:pt x="4526279" y="1697735"/>
                  </a:moveTo>
                  <a:lnTo>
                    <a:pt x="4526279" y="0"/>
                  </a:lnTo>
                  <a:lnTo>
                    <a:pt x="0" y="0"/>
                  </a:lnTo>
                  <a:lnTo>
                    <a:pt x="0" y="1697735"/>
                  </a:lnTo>
                  <a:lnTo>
                    <a:pt x="4526279" y="1697735"/>
                  </a:lnTo>
                  <a:close/>
                </a:path>
              </a:pathLst>
            </a:custGeom>
            <a:solidFill>
              <a:srgbClr val="65CC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5186172" y="1702308"/>
              <a:ext cx="4549140" cy="1722120"/>
            </a:xfrm>
            <a:custGeom>
              <a:avLst/>
              <a:gdLst/>
              <a:ahLst/>
              <a:cxnLst/>
              <a:rect l="l" t="t" r="r" b="b"/>
              <a:pathLst>
                <a:path w="4549140" h="1722120">
                  <a:moveTo>
                    <a:pt x="4549140" y="1722120"/>
                  </a:moveTo>
                  <a:lnTo>
                    <a:pt x="4549140" y="0"/>
                  </a:lnTo>
                  <a:lnTo>
                    <a:pt x="0" y="0"/>
                  </a:lnTo>
                  <a:lnTo>
                    <a:pt x="0" y="1722120"/>
                  </a:lnTo>
                  <a:lnTo>
                    <a:pt x="10668" y="1722120"/>
                  </a:lnTo>
                  <a:lnTo>
                    <a:pt x="10668" y="24384"/>
                  </a:lnTo>
                  <a:lnTo>
                    <a:pt x="22860" y="12192"/>
                  </a:lnTo>
                  <a:lnTo>
                    <a:pt x="22860" y="24384"/>
                  </a:lnTo>
                  <a:lnTo>
                    <a:pt x="4526280" y="24384"/>
                  </a:lnTo>
                  <a:lnTo>
                    <a:pt x="4526280" y="12192"/>
                  </a:lnTo>
                  <a:lnTo>
                    <a:pt x="4536948" y="24384"/>
                  </a:lnTo>
                  <a:lnTo>
                    <a:pt x="4536948" y="1722120"/>
                  </a:lnTo>
                  <a:lnTo>
                    <a:pt x="4549140" y="1722120"/>
                  </a:lnTo>
                  <a:close/>
                </a:path>
                <a:path w="4549140" h="1722120">
                  <a:moveTo>
                    <a:pt x="22860" y="24384"/>
                  </a:moveTo>
                  <a:lnTo>
                    <a:pt x="22860" y="12192"/>
                  </a:lnTo>
                  <a:lnTo>
                    <a:pt x="10668" y="24384"/>
                  </a:lnTo>
                  <a:lnTo>
                    <a:pt x="22860" y="24384"/>
                  </a:lnTo>
                  <a:close/>
                </a:path>
                <a:path w="4549140" h="1722120">
                  <a:moveTo>
                    <a:pt x="22860" y="1697736"/>
                  </a:moveTo>
                  <a:lnTo>
                    <a:pt x="22860" y="24384"/>
                  </a:lnTo>
                  <a:lnTo>
                    <a:pt x="10668" y="24384"/>
                  </a:lnTo>
                  <a:lnTo>
                    <a:pt x="10668" y="1697736"/>
                  </a:lnTo>
                  <a:lnTo>
                    <a:pt x="22860" y="1697736"/>
                  </a:lnTo>
                  <a:close/>
                </a:path>
                <a:path w="4549140" h="1722120">
                  <a:moveTo>
                    <a:pt x="4536948" y="1697736"/>
                  </a:moveTo>
                  <a:lnTo>
                    <a:pt x="10668" y="1697736"/>
                  </a:lnTo>
                  <a:lnTo>
                    <a:pt x="22860" y="1709928"/>
                  </a:lnTo>
                  <a:lnTo>
                    <a:pt x="22860" y="1722120"/>
                  </a:lnTo>
                  <a:lnTo>
                    <a:pt x="4526280" y="1722120"/>
                  </a:lnTo>
                  <a:lnTo>
                    <a:pt x="4526280" y="1709928"/>
                  </a:lnTo>
                  <a:lnTo>
                    <a:pt x="4536948" y="1697736"/>
                  </a:lnTo>
                  <a:close/>
                </a:path>
                <a:path w="4549140" h="1722120">
                  <a:moveTo>
                    <a:pt x="22860" y="1722120"/>
                  </a:moveTo>
                  <a:lnTo>
                    <a:pt x="22860" y="1709928"/>
                  </a:lnTo>
                  <a:lnTo>
                    <a:pt x="10668" y="1697736"/>
                  </a:lnTo>
                  <a:lnTo>
                    <a:pt x="10668" y="1722120"/>
                  </a:lnTo>
                  <a:lnTo>
                    <a:pt x="22860" y="1722120"/>
                  </a:lnTo>
                  <a:close/>
                </a:path>
                <a:path w="4549140" h="1722120">
                  <a:moveTo>
                    <a:pt x="4536948" y="24384"/>
                  </a:moveTo>
                  <a:lnTo>
                    <a:pt x="4526280" y="12192"/>
                  </a:lnTo>
                  <a:lnTo>
                    <a:pt x="4526280" y="24384"/>
                  </a:lnTo>
                  <a:lnTo>
                    <a:pt x="4536948" y="24384"/>
                  </a:lnTo>
                  <a:close/>
                </a:path>
                <a:path w="4549140" h="1722120">
                  <a:moveTo>
                    <a:pt x="4536948" y="1697736"/>
                  </a:moveTo>
                  <a:lnTo>
                    <a:pt x="4536948" y="24384"/>
                  </a:lnTo>
                  <a:lnTo>
                    <a:pt x="4526280" y="24384"/>
                  </a:lnTo>
                  <a:lnTo>
                    <a:pt x="4526280" y="1697736"/>
                  </a:lnTo>
                  <a:lnTo>
                    <a:pt x="4536948" y="1697736"/>
                  </a:lnTo>
                  <a:close/>
                </a:path>
                <a:path w="4549140" h="1722120">
                  <a:moveTo>
                    <a:pt x="4536948" y="1722120"/>
                  </a:moveTo>
                  <a:lnTo>
                    <a:pt x="4536948" y="1697736"/>
                  </a:lnTo>
                  <a:lnTo>
                    <a:pt x="4526280" y="1709928"/>
                  </a:lnTo>
                  <a:lnTo>
                    <a:pt x="4526280" y="1722120"/>
                  </a:lnTo>
                  <a:lnTo>
                    <a:pt x="4536948" y="1722120"/>
                  </a:lnTo>
                  <a:close/>
                </a:path>
              </a:pathLst>
            </a:custGeom>
            <a:solidFill>
              <a:srgbClr val="0032C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5329379" y="1582272"/>
            <a:ext cx="2903682" cy="1353671"/>
          </a:xfrm>
          <a:prstGeom prst="rect">
            <a:avLst/>
          </a:prstGeom>
        </p:spPr>
        <p:txBody>
          <a:bodyPr vert="horz" wrap="square" lIns="0" tIns="14816" rIns="0" bIns="0" rtlCol="0">
            <a:spAutoFit/>
          </a:bodyPr>
          <a:lstStyle/>
          <a:p>
            <a:pPr marL="1140" algn="ctr">
              <a:spcBef>
                <a:spcPts val="117"/>
              </a:spcBef>
            </a:pPr>
            <a:r>
              <a:rPr sz="1700" b="1" spc="18" dirty="0">
                <a:solidFill>
                  <a:srgbClr val="FFFF00"/>
                </a:solidFill>
                <a:latin typeface="Tahoma"/>
                <a:cs typeface="Tahoma"/>
              </a:rPr>
              <a:t>G</a:t>
            </a:r>
            <a:r>
              <a:rPr sz="1700" b="1" spc="-13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1700" b="1" spc="-4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700" b="1" spc="18" dirty="0">
                <a:solidFill>
                  <a:srgbClr val="FFFF00"/>
                </a:solidFill>
                <a:latin typeface="Tahoma"/>
                <a:cs typeface="Tahoma"/>
              </a:rPr>
              <a:t>N</a:t>
            </a:r>
            <a:r>
              <a:rPr sz="1700" b="1" spc="-13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700" b="1" spc="18" dirty="0">
                <a:solidFill>
                  <a:srgbClr val="FFFF00"/>
                </a:solidFill>
                <a:latin typeface="Tahoma"/>
                <a:cs typeface="Tahoma"/>
              </a:rPr>
              <a:t>D</a:t>
            </a:r>
            <a:r>
              <a:rPr sz="1700" b="1" spc="-9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1700" b="1" spc="-18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700" b="1" spc="18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endParaRPr sz="1700" dirty="0">
              <a:latin typeface="Tahoma"/>
              <a:cs typeface="Tahoma"/>
            </a:endParaRPr>
          </a:p>
          <a:p>
            <a:pPr marL="11397" marR="4559" algn="ctr">
              <a:lnSpc>
                <a:spcPct val="101499"/>
              </a:lnSpc>
            </a:pP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Perbedaan</a:t>
            </a:r>
            <a:r>
              <a:rPr sz="1700" b="1" spc="-27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peran,</a:t>
            </a:r>
            <a:r>
              <a:rPr sz="1700" b="1" spc="-22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9" dirty="0">
                <a:solidFill>
                  <a:srgbClr val="0000CC"/>
                </a:solidFill>
                <a:latin typeface="Tahoma"/>
                <a:cs typeface="Tahoma"/>
              </a:rPr>
              <a:t>fungsi, </a:t>
            </a:r>
            <a:r>
              <a:rPr sz="1700" b="1" spc="-498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dan</a:t>
            </a:r>
            <a:r>
              <a:rPr sz="1700" b="1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tanggungjawab</a:t>
            </a:r>
            <a:endParaRPr sz="1700" dirty="0">
              <a:latin typeface="Tahoma"/>
              <a:cs typeface="Tahoma"/>
            </a:endParaRPr>
          </a:p>
          <a:p>
            <a:pPr marL="146451" marR="77499" indent="-124797">
              <a:lnSpc>
                <a:spcPct val="101499"/>
              </a:lnSpc>
            </a:pPr>
            <a:r>
              <a:rPr sz="1700" b="1" spc="9" dirty="0">
                <a:solidFill>
                  <a:srgbClr val="0000CC"/>
                </a:solidFill>
                <a:latin typeface="Tahoma"/>
                <a:cs typeface="Tahoma"/>
              </a:rPr>
              <a:t>laki-laki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dan perempuan </a:t>
            </a:r>
            <a:r>
              <a:rPr sz="1700" b="1" spc="-503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9" dirty="0">
                <a:solidFill>
                  <a:srgbClr val="0000CC"/>
                </a:solidFill>
                <a:latin typeface="Tahoma"/>
                <a:cs typeface="Tahoma"/>
              </a:rPr>
              <a:t>hasil</a:t>
            </a:r>
            <a:r>
              <a:rPr sz="1700" b="1" spc="-22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13" dirty="0">
                <a:solidFill>
                  <a:srgbClr val="0000CC"/>
                </a:solidFill>
                <a:latin typeface="Tahoma"/>
                <a:cs typeface="Tahoma"/>
              </a:rPr>
              <a:t>konstruksi</a:t>
            </a:r>
            <a:r>
              <a:rPr sz="1700" b="1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1700" b="1" spc="9" dirty="0">
                <a:solidFill>
                  <a:srgbClr val="0000CC"/>
                </a:solidFill>
                <a:latin typeface="Tahoma"/>
                <a:cs typeface="Tahoma"/>
              </a:rPr>
              <a:t>sosial.</a:t>
            </a:r>
            <a:endParaRPr sz="1700" dirty="0">
              <a:latin typeface="Tahoma"/>
              <a:cs typeface="Tahom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1865" y="4979446"/>
            <a:ext cx="659823" cy="648260"/>
            <a:chOff x="35051" y="5643372"/>
            <a:chExt cx="725805" cy="734695"/>
          </a:xfrm>
        </p:grpSpPr>
        <p:sp>
          <p:nvSpPr>
            <p:cNvPr id="27" name="object 27"/>
            <p:cNvSpPr/>
            <p:nvPr/>
          </p:nvSpPr>
          <p:spPr>
            <a:xfrm>
              <a:off x="39623" y="5855207"/>
              <a:ext cx="713740" cy="515620"/>
            </a:xfrm>
            <a:custGeom>
              <a:avLst/>
              <a:gdLst/>
              <a:ahLst/>
              <a:cxnLst/>
              <a:rect l="l" t="t" r="r" b="b"/>
              <a:pathLst>
                <a:path w="713740" h="515620">
                  <a:moveTo>
                    <a:pt x="713231" y="342899"/>
                  </a:moveTo>
                  <a:lnTo>
                    <a:pt x="475487" y="147827"/>
                  </a:lnTo>
                  <a:lnTo>
                    <a:pt x="475487" y="196595"/>
                  </a:lnTo>
                  <a:lnTo>
                    <a:pt x="400178" y="187482"/>
                  </a:lnTo>
                  <a:lnTo>
                    <a:pt x="329987" y="176061"/>
                  </a:lnTo>
                  <a:lnTo>
                    <a:pt x="265347" y="162517"/>
                  </a:lnTo>
                  <a:lnTo>
                    <a:pt x="206691" y="147035"/>
                  </a:lnTo>
                  <a:lnTo>
                    <a:pt x="154451" y="129802"/>
                  </a:lnTo>
                  <a:lnTo>
                    <a:pt x="109061" y="111002"/>
                  </a:lnTo>
                  <a:lnTo>
                    <a:pt x="70953" y="90821"/>
                  </a:lnTo>
                  <a:lnTo>
                    <a:pt x="18315" y="47059"/>
                  </a:lnTo>
                  <a:lnTo>
                    <a:pt x="0" y="0"/>
                  </a:lnTo>
                  <a:lnTo>
                    <a:pt x="0" y="269747"/>
                  </a:lnTo>
                  <a:lnTo>
                    <a:pt x="18315" y="316807"/>
                  </a:lnTo>
                  <a:lnTo>
                    <a:pt x="70953" y="360569"/>
                  </a:lnTo>
                  <a:lnTo>
                    <a:pt x="109061" y="380750"/>
                  </a:lnTo>
                  <a:lnTo>
                    <a:pt x="154451" y="399550"/>
                  </a:lnTo>
                  <a:lnTo>
                    <a:pt x="206691" y="416783"/>
                  </a:lnTo>
                  <a:lnTo>
                    <a:pt x="265347" y="432265"/>
                  </a:lnTo>
                  <a:lnTo>
                    <a:pt x="329987" y="445809"/>
                  </a:lnTo>
                  <a:lnTo>
                    <a:pt x="400178" y="457230"/>
                  </a:lnTo>
                  <a:lnTo>
                    <a:pt x="475487" y="466343"/>
                  </a:lnTo>
                  <a:lnTo>
                    <a:pt x="475487" y="515111"/>
                  </a:lnTo>
                  <a:lnTo>
                    <a:pt x="713231" y="3428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39157" y="5647943"/>
              <a:ext cx="713740" cy="342900"/>
            </a:xfrm>
            <a:custGeom>
              <a:avLst/>
              <a:gdLst/>
              <a:ahLst/>
              <a:cxnLst/>
              <a:rect l="l" t="t" r="r" b="b"/>
              <a:pathLst>
                <a:path w="713740" h="342900">
                  <a:moveTo>
                    <a:pt x="713698" y="268223"/>
                  </a:moveTo>
                  <a:lnTo>
                    <a:pt x="713698" y="0"/>
                  </a:lnTo>
                  <a:lnTo>
                    <a:pt x="657573" y="618"/>
                  </a:lnTo>
                  <a:lnTo>
                    <a:pt x="602126" y="2466"/>
                  </a:lnTo>
                  <a:lnTo>
                    <a:pt x="547582" y="5531"/>
                  </a:lnTo>
                  <a:lnTo>
                    <a:pt x="494167" y="9800"/>
                  </a:lnTo>
                  <a:lnTo>
                    <a:pt x="442106" y="15260"/>
                  </a:lnTo>
                  <a:lnTo>
                    <a:pt x="391626" y="21900"/>
                  </a:lnTo>
                  <a:lnTo>
                    <a:pt x="342952" y="29706"/>
                  </a:lnTo>
                  <a:lnTo>
                    <a:pt x="296310" y="38666"/>
                  </a:lnTo>
                  <a:lnTo>
                    <a:pt x="251926" y="48767"/>
                  </a:lnTo>
                  <a:lnTo>
                    <a:pt x="191615" y="65596"/>
                  </a:lnTo>
                  <a:lnTo>
                    <a:pt x="139399" y="83935"/>
                  </a:lnTo>
                  <a:lnTo>
                    <a:pt x="95347" y="103567"/>
                  </a:lnTo>
                  <a:lnTo>
                    <a:pt x="59529" y="124274"/>
                  </a:lnTo>
                  <a:lnTo>
                    <a:pt x="12876" y="168053"/>
                  </a:lnTo>
                  <a:lnTo>
                    <a:pt x="0" y="213537"/>
                  </a:lnTo>
                  <a:lnTo>
                    <a:pt x="6403" y="236378"/>
                  </a:lnTo>
                  <a:lnTo>
                    <a:pt x="45241" y="281172"/>
                  </a:lnTo>
                  <a:lnTo>
                    <a:pt x="77817" y="302693"/>
                  </a:lnTo>
                  <a:lnTo>
                    <a:pt x="119256" y="323341"/>
                  </a:lnTo>
                  <a:lnTo>
                    <a:pt x="169630" y="342899"/>
                  </a:lnTo>
                  <a:lnTo>
                    <a:pt x="208167" y="330512"/>
                  </a:lnTo>
                  <a:lnTo>
                    <a:pt x="249631" y="319141"/>
                  </a:lnTo>
                  <a:lnTo>
                    <a:pt x="293775" y="308821"/>
                  </a:lnTo>
                  <a:lnTo>
                    <a:pt x="340350" y="299586"/>
                  </a:lnTo>
                  <a:lnTo>
                    <a:pt x="389110" y="291472"/>
                  </a:lnTo>
                  <a:lnTo>
                    <a:pt x="439807" y="284511"/>
                  </a:lnTo>
                  <a:lnTo>
                    <a:pt x="492195" y="278739"/>
                  </a:lnTo>
                  <a:lnTo>
                    <a:pt x="546025" y="274190"/>
                  </a:lnTo>
                  <a:lnTo>
                    <a:pt x="601050" y="270898"/>
                  </a:lnTo>
                  <a:lnTo>
                    <a:pt x="657024" y="268898"/>
                  </a:lnTo>
                  <a:lnTo>
                    <a:pt x="713698" y="268223"/>
                  </a:lnTo>
                  <a:close/>
                </a:path>
              </a:pathLst>
            </a:custGeom>
            <a:solidFill>
              <a:srgbClr val="CDA3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35051" y="5643372"/>
              <a:ext cx="725805" cy="734695"/>
            </a:xfrm>
            <a:custGeom>
              <a:avLst/>
              <a:gdLst/>
              <a:ahLst/>
              <a:cxnLst/>
              <a:rect l="l" t="t" r="r" b="b"/>
              <a:pathLst>
                <a:path w="725805" h="734695">
                  <a:moveTo>
                    <a:pt x="722376" y="277368"/>
                  </a:moveTo>
                  <a:lnTo>
                    <a:pt x="722376" y="0"/>
                  </a:lnTo>
                  <a:lnTo>
                    <a:pt x="644652" y="1524"/>
                  </a:lnTo>
                  <a:lnTo>
                    <a:pt x="539496" y="6096"/>
                  </a:lnTo>
                  <a:lnTo>
                    <a:pt x="472440" y="12192"/>
                  </a:lnTo>
                  <a:lnTo>
                    <a:pt x="408432" y="21336"/>
                  </a:lnTo>
                  <a:lnTo>
                    <a:pt x="347472" y="30480"/>
                  </a:lnTo>
                  <a:lnTo>
                    <a:pt x="318516" y="36576"/>
                  </a:lnTo>
                  <a:lnTo>
                    <a:pt x="289560" y="41148"/>
                  </a:lnTo>
                  <a:lnTo>
                    <a:pt x="263652" y="47244"/>
                  </a:lnTo>
                  <a:lnTo>
                    <a:pt x="237744" y="54864"/>
                  </a:lnTo>
                  <a:lnTo>
                    <a:pt x="211836" y="60960"/>
                  </a:lnTo>
                  <a:lnTo>
                    <a:pt x="166116" y="76200"/>
                  </a:lnTo>
                  <a:lnTo>
                    <a:pt x="144780" y="83820"/>
                  </a:lnTo>
                  <a:lnTo>
                    <a:pt x="124968" y="92964"/>
                  </a:lnTo>
                  <a:lnTo>
                    <a:pt x="105156" y="100584"/>
                  </a:lnTo>
                  <a:lnTo>
                    <a:pt x="57912" y="128016"/>
                  </a:lnTo>
                  <a:lnTo>
                    <a:pt x="22860" y="158496"/>
                  </a:lnTo>
                  <a:lnTo>
                    <a:pt x="1524" y="201168"/>
                  </a:lnTo>
                  <a:lnTo>
                    <a:pt x="0" y="211836"/>
                  </a:lnTo>
                  <a:lnTo>
                    <a:pt x="0" y="213360"/>
                  </a:lnTo>
                  <a:lnTo>
                    <a:pt x="7620" y="211836"/>
                  </a:lnTo>
                  <a:lnTo>
                    <a:pt x="7737" y="212539"/>
                  </a:lnTo>
                  <a:lnTo>
                    <a:pt x="9144" y="202692"/>
                  </a:lnTo>
                  <a:lnTo>
                    <a:pt x="10668" y="197358"/>
                  </a:lnTo>
                  <a:lnTo>
                    <a:pt x="10668" y="192024"/>
                  </a:lnTo>
                  <a:lnTo>
                    <a:pt x="15240" y="182880"/>
                  </a:lnTo>
                  <a:lnTo>
                    <a:pt x="21336" y="172212"/>
                  </a:lnTo>
                  <a:lnTo>
                    <a:pt x="28956" y="163068"/>
                  </a:lnTo>
                  <a:lnTo>
                    <a:pt x="38100" y="155230"/>
                  </a:lnTo>
                  <a:lnTo>
                    <a:pt x="38100" y="153924"/>
                  </a:lnTo>
                  <a:lnTo>
                    <a:pt x="50292" y="143256"/>
                  </a:lnTo>
                  <a:lnTo>
                    <a:pt x="62484" y="134112"/>
                  </a:lnTo>
                  <a:lnTo>
                    <a:pt x="76200" y="124968"/>
                  </a:lnTo>
                  <a:lnTo>
                    <a:pt x="92964" y="115824"/>
                  </a:lnTo>
                  <a:lnTo>
                    <a:pt x="92964" y="116586"/>
                  </a:lnTo>
                  <a:lnTo>
                    <a:pt x="128016" y="99060"/>
                  </a:lnTo>
                  <a:lnTo>
                    <a:pt x="147828" y="91440"/>
                  </a:lnTo>
                  <a:lnTo>
                    <a:pt x="190500" y="76200"/>
                  </a:lnTo>
                  <a:lnTo>
                    <a:pt x="214884" y="68580"/>
                  </a:lnTo>
                  <a:lnTo>
                    <a:pt x="239268" y="62484"/>
                  </a:lnTo>
                  <a:lnTo>
                    <a:pt x="265176" y="54864"/>
                  </a:lnTo>
                  <a:lnTo>
                    <a:pt x="291084" y="49106"/>
                  </a:lnTo>
                  <a:lnTo>
                    <a:pt x="291084" y="48768"/>
                  </a:lnTo>
                  <a:lnTo>
                    <a:pt x="320040" y="44196"/>
                  </a:lnTo>
                  <a:lnTo>
                    <a:pt x="348996" y="38100"/>
                  </a:lnTo>
                  <a:lnTo>
                    <a:pt x="377952" y="33528"/>
                  </a:lnTo>
                  <a:lnTo>
                    <a:pt x="409956" y="28956"/>
                  </a:lnTo>
                  <a:lnTo>
                    <a:pt x="440436" y="24384"/>
                  </a:lnTo>
                  <a:lnTo>
                    <a:pt x="472440" y="21474"/>
                  </a:lnTo>
                  <a:lnTo>
                    <a:pt x="472440" y="21336"/>
                  </a:lnTo>
                  <a:lnTo>
                    <a:pt x="505968" y="16764"/>
                  </a:lnTo>
                  <a:lnTo>
                    <a:pt x="539496" y="15240"/>
                  </a:lnTo>
                  <a:lnTo>
                    <a:pt x="574548" y="12192"/>
                  </a:lnTo>
                  <a:lnTo>
                    <a:pt x="609600" y="10668"/>
                  </a:lnTo>
                  <a:lnTo>
                    <a:pt x="644652" y="9207"/>
                  </a:lnTo>
                  <a:lnTo>
                    <a:pt x="714756" y="7683"/>
                  </a:lnTo>
                  <a:lnTo>
                    <a:pt x="714756" y="4572"/>
                  </a:lnTo>
                  <a:lnTo>
                    <a:pt x="717804" y="7620"/>
                  </a:lnTo>
                  <a:lnTo>
                    <a:pt x="717804" y="277368"/>
                  </a:lnTo>
                  <a:lnTo>
                    <a:pt x="722376" y="277368"/>
                  </a:lnTo>
                  <a:close/>
                </a:path>
                <a:path w="725805" h="734695">
                  <a:moveTo>
                    <a:pt x="27432" y="259080"/>
                  </a:moveTo>
                  <a:lnTo>
                    <a:pt x="21336" y="249936"/>
                  </a:lnTo>
                  <a:lnTo>
                    <a:pt x="21336" y="251460"/>
                  </a:lnTo>
                  <a:lnTo>
                    <a:pt x="16764" y="242316"/>
                  </a:lnTo>
                  <a:lnTo>
                    <a:pt x="16764" y="243840"/>
                  </a:lnTo>
                  <a:lnTo>
                    <a:pt x="12192" y="234696"/>
                  </a:lnTo>
                  <a:lnTo>
                    <a:pt x="12192" y="236220"/>
                  </a:lnTo>
                  <a:lnTo>
                    <a:pt x="10668" y="227076"/>
                  </a:lnTo>
                  <a:lnTo>
                    <a:pt x="10668" y="228600"/>
                  </a:lnTo>
                  <a:lnTo>
                    <a:pt x="9144" y="219456"/>
                  </a:lnTo>
                  <a:lnTo>
                    <a:pt x="9144" y="220980"/>
                  </a:lnTo>
                  <a:lnTo>
                    <a:pt x="7737" y="212539"/>
                  </a:lnTo>
                  <a:lnTo>
                    <a:pt x="7620" y="213360"/>
                  </a:lnTo>
                  <a:lnTo>
                    <a:pt x="7620" y="211836"/>
                  </a:lnTo>
                  <a:lnTo>
                    <a:pt x="0" y="213360"/>
                  </a:lnTo>
                  <a:lnTo>
                    <a:pt x="0" y="220980"/>
                  </a:lnTo>
                  <a:lnTo>
                    <a:pt x="3048" y="230124"/>
                  </a:lnTo>
                  <a:lnTo>
                    <a:pt x="6096" y="237744"/>
                  </a:lnTo>
                  <a:lnTo>
                    <a:pt x="7620" y="242316"/>
                  </a:lnTo>
                  <a:lnTo>
                    <a:pt x="7620" y="213360"/>
                  </a:lnTo>
                  <a:lnTo>
                    <a:pt x="7737" y="212539"/>
                  </a:lnTo>
                  <a:lnTo>
                    <a:pt x="7737" y="242667"/>
                  </a:lnTo>
                  <a:lnTo>
                    <a:pt x="9144" y="246888"/>
                  </a:lnTo>
                  <a:lnTo>
                    <a:pt x="13716" y="254508"/>
                  </a:lnTo>
                  <a:lnTo>
                    <a:pt x="19812" y="263652"/>
                  </a:lnTo>
                  <a:lnTo>
                    <a:pt x="25908" y="269748"/>
                  </a:lnTo>
                  <a:lnTo>
                    <a:pt x="25908" y="257556"/>
                  </a:lnTo>
                  <a:lnTo>
                    <a:pt x="27432" y="259080"/>
                  </a:lnTo>
                  <a:close/>
                </a:path>
                <a:path w="725805" h="734695">
                  <a:moveTo>
                    <a:pt x="27432" y="527304"/>
                  </a:moveTo>
                  <a:lnTo>
                    <a:pt x="21336" y="519684"/>
                  </a:lnTo>
                  <a:lnTo>
                    <a:pt x="12192" y="504444"/>
                  </a:lnTo>
                  <a:lnTo>
                    <a:pt x="7620" y="481584"/>
                  </a:lnTo>
                  <a:lnTo>
                    <a:pt x="7620" y="242316"/>
                  </a:lnTo>
                  <a:lnTo>
                    <a:pt x="6096" y="237744"/>
                  </a:lnTo>
                  <a:lnTo>
                    <a:pt x="3048" y="230124"/>
                  </a:lnTo>
                  <a:lnTo>
                    <a:pt x="0" y="220980"/>
                  </a:lnTo>
                  <a:lnTo>
                    <a:pt x="0" y="490728"/>
                  </a:lnTo>
                  <a:lnTo>
                    <a:pt x="3048" y="498348"/>
                  </a:lnTo>
                  <a:lnTo>
                    <a:pt x="9144" y="516636"/>
                  </a:lnTo>
                  <a:lnTo>
                    <a:pt x="13716" y="524256"/>
                  </a:lnTo>
                  <a:lnTo>
                    <a:pt x="19812" y="531876"/>
                  </a:lnTo>
                  <a:lnTo>
                    <a:pt x="25908" y="539191"/>
                  </a:lnTo>
                  <a:lnTo>
                    <a:pt x="25908" y="527304"/>
                  </a:lnTo>
                  <a:lnTo>
                    <a:pt x="27432" y="527304"/>
                  </a:lnTo>
                  <a:close/>
                </a:path>
                <a:path w="725805" h="734695">
                  <a:moveTo>
                    <a:pt x="12192" y="192024"/>
                  </a:moveTo>
                  <a:lnTo>
                    <a:pt x="10668" y="192024"/>
                  </a:lnTo>
                  <a:lnTo>
                    <a:pt x="10668" y="197358"/>
                  </a:lnTo>
                  <a:lnTo>
                    <a:pt x="12192" y="192024"/>
                  </a:lnTo>
                  <a:close/>
                </a:path>
                <a:path w="725805" h="734695">
                  <a:moveTo>
                    <a:pt x="82296" y="301752"/>
                  </a:moveTo>
                  <a:lnTo>
                    <a:pt x="70104" y="295656"/>
                  </a:lnTo>
                  <a:lnTo>
                    <a:pt x="59436" y="288036"/>
                  </a:lnTo>
                  <a:lnTo>
                    <a:pt x="41148" y="272796"/>
                  </a:lnTo>
                  <a:lnTo>
                    <a:pt x="25908" y="257556"/>
                  </a:lnTo>
                  <a:lnTo>
                    <a:pt x="25908" y="269748"/>
                  </a:lnTo>
                  <a:lnTo>
                    <a:pt x="65532" y="301752"/>
                  </a:lnTo>
                  <a:lnTo>
                    <a:pt x="80772" y="310896"/>
                  </a:lnTo>
                  <a:lnTo>
                    <a:pt x="80772" y="301752"/>
                  </a:lnTo>
                  <a:lnTo>
                    <a:pt x="82296" y="301752"/>
                  </a:lnTo>
                  <a:close/>
                </a:path>
                <a:path w="725805" h="734695">
                  <a:moveTo>
                    <a:pt x="82296" y="571500"/>
                  </a:moveTo>
                  <a:lnTo>
                    <a:pt x="70104" y="563880"/>
                  </a:lnTo>
                  <a:lnTo>
                    <a:pt x="59436" y="557784"/>
                  </a:lnTo>
                  <a:lnTo>
                    <a:pt x="41148" y="542544"/>
                  </a:lnTo>
                  <a:lnTo>
                    <a:pt x="25908" y="527304"/>
                  </a:lnTo>
                  <a:lnTo>
                    <a:pt x="25908" y="539191"/>
                  </a:lnTo>
                  <a:lnTo>
                    <a:pt x="27432" y="541020"/>
                  </a:lnTo>
                  <a:lnTo>
                    <a:pt x="35052" y="548640"/>
                  </a:lnTo>
                  <a:lnTo>
                    <a:pt x="44196" y="556260"/>
                  </a:lnTo>
                  <a:lnTo>
                    <a:pt x="65532" y="571500"/>
                  </a:lnTo>
                  <a:lnTo>
                    <a:pt x="77724" y="577596"/>
                  </a:lnTo>
                  <a:lnTo>
                    <a:pt x="80772" y="579501"/>
                  </a:lnTo>
                  <a:lnTo>
                    <a:pt x="80772" y="571500"/>
                  </a:lnTo>
                  <a:lnTo>
                    <a:pt x="82296" y="571500"/>
                  </a:lnTo>
                  <a:close/>
                </a:path>
                <a:path w="725805" h="734695">
                  <a:moveTo>
                    <a:pt x="39624" y="153924"/>
                  </a:moveTo>
                  <a:lnTo>
                    <a:pt x="38100" y="153924"/>
                  </a:lnTo>
                  <a:lnTo>
                    <a:pt x="38100" y="155230"/>
                  </a:lnTo>
                  <a:lnTo>
                    <a:pt x="39624" y="153924"/>
                  </a:lnTo>
                  <a:close/>
                </a:path>
                <a:path w="725805" h="734695">
                  <a:moveTo>
                    <a:pt x="173021" y="342661"/>
                  </a:moveTo>
                  <a:lnTo>
                    <a:pt x="121920" y="323088"/>
                  </a:lnTo>
                  <a:lnTo>
                    <a:pt x="80772" y="301752"/>
                  </a:lnTo>
                  <a:lnTo>
                    <a:pt x="80772" y="310896"/>
                  </a:lnTo>
                  <a:lnTo>
                    <a:pt x="89916" y="315468"/>
                  </a:lnTo>
                  <a:lnTo>
                    <a:pt x="103632" y="323088"/>
                  </a:lnTo>
                  <a:lnTo>
                    <a:pt x="118872" y="329184"/>
                  </a:lnTo>
                  <a:lnTo>
                    <a:pt x="134112" y="336804"/>
                  </a:lnTo>
                  <a:lnTo>
                    <a:pt x="149352" y="342900"/>
                  </a:lnTo>
                  <a:lnTo>
                    <a:pt x="166116" y="348996"/>
                  </a:lnTo>
                  <a:lnTo>
                    <a:pt x="172212" y="351028"/>
                  </a:lnTo>
                  <a:lnTo>
                    <a:pt x="172212" y="342900"/>
                  </a:lnTo>
                  <a:lnTo>
                    <a:pt x="173021" y="342661"/>
                  </a:lnTo>
                  <a:close/>
                </a:path>
                <a:path w="725805" h="734695">
                  <a:moveTo>
                    <a:pt x="484632" y="719484"/>
                  </a:moveTo>
                  <a:lnTo>
                    <a:pt x="484632" y="675132"/>
                  </a:lnTo>
                  <a:lnTo>
                    <a:pt x="454152" y="670560"/>
                  </a:lnTo>
                  <a:lnTo>
                    <a:pt x="402336" y="664464"/>
                  </a:lnTo>
                  <a:lnTo>
                    <a:pt x="377952" y="661416"/>
                  </a:lnTo>
                  <a:lnTo>
                    <a:pt x="355092" y="656844"/>
                  </a:lnTo>
                  <a:lnTo>
                    <a:pt x="330708" y="652272"/>
                  </a:lnTo>
                  <a:lnTo>
                    <a:pt x="307848" y="647700"/>
                  </a:lnTo>
                  <a:lnTo>
                    <a:pt x="243840" y="633984"/>
                  </a:lnTo>
                  <a:lnTo>
                    <a:pt x="224028" y="627888"/>
                  </a:lnTo>
                  <a:lnTo>
                    <a:pt x="205740" y="621792"/>
                  </a:lnTo>
                  <a:lnTo>
                    <a:pt x="187452" y="617220"/>
                  </a:lnTo>
                  <a:lnTo>
                    <a:pt x="169164" y="611124"/>
                  </a:lnTo>
                  <a:lnTo>
                    <a:pt x="152400" y="605028"/>
                  </a:lnTo>
                  <a:lnTo>
                    <a:pt x="137160" y="598932"/>
                  </a:lnTo>
                  <a:lnTo>
                    <a:pt x="121920" y="591312"/>
                  </a:lnTo>
                  <a:lnTo>
                    <a:pt x="106680" y="585216"/>
                  </a:lnTo>
                  <a:lnTo>
                    <a:pt x="94488" y="577596"/>
                  </a:lnTo>
                  <a:lnTo>
                    <a:pt x="94488" y="579120"/>
                  </a:lnTo>
                  <a:lnTo>
                    <a:pt x="80772" y="571500"/>
                  </a:lnTo>
                  <a:lnTo>
                    <a:pt x="80772" y="579501"/>
                  </a:lnTo>
                  <a:lnTo>
                    <a:pt x="89916" y="585216"/>
                  </a:lnTo>
                  <a:lnTo>
                    <a:pt x="103632" y="592836"/>
                  </a:lnTo>
                  <a:lnTo>
                    <a:pt x="134112" y="605028"/>
                  </a:lnTo>
                  <a:lnTo>
                    <a:pt x="149352" y="612648"/>
                  </a:lnTo>
                  <a:lnTo>
                    <a:pt x="166116" y="618744"/>
                  </a:lnTo>
                  <a:lnTo>
                    <a:pt x="184404" y="624840"/>
                  </a:lnTo>
                  <a:lnTo>
                    <a:pt x="202692" y="629412"/>
                  </a:lnTo>
                  <a:lnTo>
                    <a:pt x="242316" y="641604"/>
                  </a:lnTo>
                  <a:lnTo>
                    <a:pt x="306324" y="655320"/>
                  </a:lnTo>
                  <a:lnTo>
                    <a:pt x="329184" y="659892"/>
                  </a:lnTo>
                  <a:lnTo>
                    <a:pt x="377952" y="669036"/>
                  </a:lnTo>
                  <a:lnTo>
                    <a:pt x="426720" y="675132"/>
                  </a:lnTo>
                  <a:lnTo>
                    <a:pt x="452628" y="679704"/>
                  </a:lnTo>
                  <a:lnTo>
                    <a:pt x="477012" y="681058"/>
                  </a:lnTo>
                  <a:lnTo>
                    <a:pt x="477012" y="678180"/>
                  </a:lnTo>
                  <a:lnTo>
                    <a:pt x="480060" y="681228"/>
                  </a:lnTo>
                  <a:lnTo>
                    <a:pt x="480060" y="722796"/>
                  </a:lnTo>
                  <a:lnTo>
                    <a:pt x="484632" y="719484"/>
                  </a:lnTo>
                  <a:close/>
                </a:path>
                <a:path w="725805" h="734695">
                  <a:moveTo>
                    <a:pt x="92964" y="116586"/>
                  </a:moveTo>
                  <a:lnTo>
                    <a:pt x="92964" y="115824"/>
                  </a:lnTo>
                  <a:lnTo>
                    <a:pt x="91440" y="117348"/>
                  </a:lnTo>
                  <a:lnTo>
                    <a:pt x="92964" y="116586"/>
                  </a:lnTo>
                  <a:close/>
                </a:path>
                <a:path w="725805" h="734695">
                  <a:moveTo>
                    <a:pt x="186594" y="347186"/>
                  </a:moveTo>
                  <a:lnTo>
                    <a:pt x="173021" y="342661"/>
                  </a:lnTo>
                  <a:lnTo>
                    <a:pt x="172212" y="342900"/>
                  </a:lnTo>
                  <a:lnTo>
                    <a:pt x="175260" y="350520"/>
                  </a:lnTo>
                  <a:lnTo>
                    <a:pt x="186594" y="347186"/>
                  </a:lnTo>
                  <a:close/>
                </a:path>
                <a:path w="725805" h="734695">
                  <a:moveTo>
                    <a:pt x="480060" y="405384"/>
                  </a:moveTo>
                  <a:lnTo>
                    <a:pt x="428244" y="399288"/>
                  </a:lnTo>
                  <a:lnTo>
                    <a:pt x="402336" y="394716"/>
                  </a:lnTo>
                  <a:lnTo>
                    <a:pt x="377952" y="391668"/>
                  </a:lnTo>
                  <a:lnTo>
                    <a:pt x="355092" y="387096"/>
                  </a:lnTo>
                  <a:lnTo>
                    <a:pt x="330708" y="382524"/>
                  </a:lnTo>
                  <a:lnTo>
                    <a:pt x="330708" y="384048"/>
                  </a:lnTo>
                  <a:lnTo>
                    <a:pt x="307848" y="379476"/>
                  </a:lnTo>
                  <a:lnTo>
                    <a:pt x="286512" y="374904"/>
                  </a:lnTo>
                  <a:lnTo>
                    <a:pt x="265176" y="368808"/>
                  </a:lnTo>
                  <a:lnTo>
                    <a:pt x="243840" y="364236"/>
                  </a:lnTo>
                  <a:lnTo>
                    <a:pt x="224028" y="358140"/>
                  </a:lnTo>
                  <a:lnTo>
                    <a:pt x="205740" y="353568"/>
                  </a:lnTo>
                  <a:lnTo>
                    <a:pt x="186594" y="347186"/>
                  </a:lnTo>
                  <a:lnTo>
                    <a:pt x="175260" y="350520"/>
                  </a:lnTo>
                  <a:lnTo>
                    <a:pt x="172212" y="342900"/>
                  </a:lnTo>
                  <a:lnTo>
                    <a:pt x="172212" y="351028"/>
                  </a:lnTo>
                  <a:lnTo>
                    <a:pt x="202692" y="361188"/>
                  </a:lnTo>
                  <a:lnTo>
                    <a:pt x="222504" y="365760"/>
                  </a:lnTo>
                  <a:lnTo>
                    <a:pt x="242316" y="371856"/>
                  </a:lnTo>
                  <a:lnTo>
                    <a:pt x="263652" y="376428"/>
                  </a:lnTo>
                  <a:lnTo>
                    <a:pt x="284988" y="382524"/>
                  </a:lnTo>
                  <a:lnTo>
                    <a:pt x="306324" y="387096"/>
                  </a:lnTo>
                  <a:lnTo>
                    <a:pt x="329184" y="391668"/>
                  </a:lnTo>
                  <a:lnTo>
                    <a:pt x="353568" y="394716"/>
                  </a:lnTo>
                  <a:lnTo>
                    <a:pt x="377952" y="399288"/>
                  </a:lnTo>
                  <a:lnTo>
                    <a:pt x="402336" y="402336"/>
                  </a:lnTo>
                  <a:lnTo>
                    <a:pt x="426720" y="406908"/>
                  </a:lnTo>
                  <a:lnTo>
                    <a:pt x="452628" y="409956"/>
                  </a:lnTo>
                  <a:lnTo>
                    <a:pt x="477012" y="412278"/>
                  </a:lnTo>
                  <a:lnTo>
                    <a:pt x="477012" y="408432"/>
                  </a:lnTo>
                  <a:lnTo>
                    <a:pt x="480060" y="405384"/>
                  </a:lnTo>
                  <a:close/>
                </a:path>
                <a:path w="725805" h="734695">
                  <a:moveTo>
                    <a:pt x="717804" y="269748"/>
                  </a:moveTo>
                  <a:lnTo>
                    <a:pt x="679704" y="269748"/>
                  </a:lnTo>
                  <a:lnTo>
                    <a:pt x="640080" y="271272"/>
                  </a:lnTo>
                  <a:lnTo>
                    <a:pt x="563880" y="274320"/>
                  </a:lnTo>
                  <a:lnTo>
                    <a:pt x="525780" y="277368"/>
                  </a:lnTo>
                  <a:lnTo>
                    <a:pt x="452628" y="284988"/>
                  </a:lnTo>
                  <a:lnTo>
                    <a:pt x="382524" y="294132"/>
                  </a:lnTo>
                  <a:lnTo>
                    <a:pt x="316992" y="304800"/>
                  </a:lnTo>
                  <a:lnTo>
                    <a:pt x="284988" y="312420"/>
                  </a:lnTo>
                  <a:lnTo>
                    <a:pt x="254508" y="318516"/>
                  </a:lnTo>
                  <a:lnTo>
                    <a:pt x="225552" y="326136"/>
                  </a:lnTo>
                  <a:lnTo>
                    <a:pt x="198120" y="335280"/>
                  </a:lnTo>
                  <a:lnTo>
                    <a:pt x="173021" y="342661"/>
                  </a:lnTo>
                  <a:lnTo>
                    <a:pt x="186594" y="347186"/>
                  </a:lnTo>
                  <a:lnTo>
                    <a:pt x="201168" y="342900"/>
                  </a:lnTo>
                  <a:lnTo>
                    <a:pt x="228600" y="333756"/>
                  </a:lnTo>
                  <a:lnTo>
                    <a:pt x="257556" y="326136"/>
                  </a:lnTo>
                  <a:lnTo>
                    <a:pt x="286512" y="320344"/>
                  </a:lnTo>
                  <a:lnTo>
                    <a:pt x="286512" y="320040"/>
                  </a:lnTo>
                  <a:lnTo>
                    <a:pt x="318516" y="312420"/>
                  </a:lnTo>
                  <a:lnTo>
                    <a:pt x="318516" y="313944"/>
                  </a:lnTo>
                  <a:lnTo>
                    <a:pt x="350520" y="307848"/>
                  </a:lnTo>
                  <a:lnTo>
                    <a:pt x="384048" y="301752"/>
                  </a:lnTo>
                  <a:lnTo>
                    <a:pt x="454152" y="292608"/>
                  </a:lnTo>
                  <a:lnTo>
                    <a:pt x="489204" y="288226"/>
                  </a:lnTo>
                  <a:lnTo>
                    <a:pt x="489204" y="288036"/>
                  </a:lnTo>
                  <a:lnTo>
                    <a:pt x="527304" y="284988"/>
                  </a:lnTo>
                  <a:lnTo>
                    <a:pt x="563880" y="281940"/>
                  </a:lnTo>
                  <a:lnTo>
                    <a:pt x="646176" y="278657"/>
                  </a:lnTo>
                  <a:lnTo>
                    <a:pt x="679704" y="277368"/>
                  </a:lnTo>
                  <a:lnTo>
                    <a:pt x="714756" y="277368"/>
                  </a:lnTo>
                  <a:lnTo>
                    <a:pt x="714756" y="272796"/>
                  </a:lnTo>
                  <a:lnTo>
                    <a:pt x="717804" y="269748"/>
                  </a:lnTo>
                  <a:close/>
                </a:path>
                <a:path w="725805" h="734695">
                  <a:moveTo>
                    <a:pt x="288036" y="320040"/>
                  </a:moveTo>
                  <a:lnTo>
                    <a:pt x="286512" y="320040"/>
                  </a:lnTo>
                  <a:lnTo>
                    <a:pt x="286512" y="320344"/>
                  </a:lnTo>
                  <a:lnTo>
                    <a:pt x="288036" y="320040"/>
                  </a:lnTo>
                  <a:close/>
                </a:path>
                <a:path w="725805" h="734695">
                  <a:moveTo>
                    <a:pt x="292608" y="48768"/>
                  </a:moveTo>
                  <a:lnTo>
                    <a:pt x="291084" y="48768"/>
                  </a:lnTo>
                  <a:lnTo>
                    <a:pt x="291084" y="49106"/>
                  </a:lnTo>
                  <a:lnTo>
                    <a:pt x="292608" y="48768"/>
                  </a:lnTo>
                  <a:close/>
                </a:path>
                <a:path w="725805" h="734695">
                  <a:moveTo>
                    <a:pt x="473964" y="21336"/>
                  </a:moveTo>
                  <a:lnTo>
                    <a:pt x="472440" y="21336"/>
                  </a:lnTo>
                  <a:lnTo>
                    <a:pt x="472440" y="21474"/>
                  </a:lnTo>
                  <a:lnTo>
                    <a:pt x="473964" y="21336"/>
                  </a:lnTo>
                  <a:close/>
                </a:path>
                <a:path w="725805" h="734695">
                  <a:moveTo>
                    <a:pt x="725424" y="554736"/>
                  </a:moveTo>
                  <a:lnTo>
                    <a:pt x="477012" y="352044"/>
                  </a:lnTo>
                  <a:lnTo>
                    <a:pt x="477012" y="362712"/>
                  </a:lnTo>
                  <a:lnTo>
                    <a:pt x="484632" y="359664"/>
                  </a:lnTo>
                  <a:lnTo>
                    <a:pt x="484632" y="368924"/>
                  </a:lnTo>
                  <a:lnTo>
                    <a:pt x="712320" y="554556"/>
                  </a:lnTo>
                  <a:lnTo>
                    <a:pt x="716280" y="551688"/>
                  </a:lnTo>
                  <a:lnTo>
                    <a:pt x="716280" y="561355"/>
                  </a:lnTo>
                  <a:lnTo>
                    <a:pt x="725424" y="554736"/>
                  </a:lnTo>
                  <a:close/>
                </a:path>
                <a:path w="725805" h="734695">
                  <a:moveTo>
                    <a:pt x="484632" y="368924"/>
                  </a:moveTo>
                  <a:lnTo>
                    <a:pt x="484632" y="359664"/>
                  </a:lnTo>
                  <a:lnTo>
                    <a:pt x="477012" y="362712"/>
                  </a:lnTo>
                  <a:lnTo>
                    <a:pt x="484632" y="368924"/>
                  </a:lnTo>
                  <a:close/>
                </a:path>
                <a:path w="725805" h="734695">
                  <a:moveTo>
                    <a:pt x="484632" y="413004"/>
                  </a:moveTo>
                  <a:lnTo>
                    <a:pt x="484632" y="368924"/>
                  </a:lnTo>
                  <a:lnTo>
                    <a:pt x="477012" y="362712"/>
                  </a:lnTo>
                  <a:lnTo>
                    <a:pt x="477012" y="405025"/>
                  </a:lnTo>
                  <a:lnTo>
                    <a:pt x="480060" y="405384"/>
                  </a:lnTo>
                  <a:lnTo>
                    <a:pt x="480060" y="412568"/>
                  </a:lnTo>
                  <a:lnTo>
                    <a:pt x="484632" y="413004"/>
                  </a:lnTo>
                  <a:close/>
                </a:path>
                <a:path w="725805" h="734695">
                  <a:moveTo>
                    <a:pt x="480060" y="412568"/>
                  </a:moveTo>
                  <a:lnTo>
                    <a:pt x="480060" y="405384"/>
                  </a:lnTo>
                  <a:lnTo>
                    <a:pt x="477012" y="408432"/>
                  </a:lnTo>
                  <a:lnTo>
                    <a:pt x="477012" y="412278"/>
                  </a:lnTo>
                  <a:lnTo>
                    <a:pt x="480060" y="412568"/>
                  </a:lnTo>
                  <a:close/>
                </a:path>
                <a:path w="725805" h="734695">
                  <a:moveTo>
                    <a:pt x="480060" y="681228"/>
                  </a:moveTo>
                  <a:lnTo>
                    <a:pt x="477012" y="678180"/>
                  </a:lnTo>
                  <a:lnTo>
                    <a:pt x="477012" y="681058"/>
                  </a:lnTo>
                  <a:lnTo>
                    <a:pt x="480060" y="681228"/>
                  </a:lnTo>
                  <a:close/>
                </a:path>
                <a:path w="725805" h="734695">
                  <a:moveTo>
                    <a:pt x="480060" y="722796"/>
                  </a:moveTo>
                  <a:lnTo>
                    <a:pt x="480060" y="681228"/>
                  </a:lnTo>
                  <a:lnTo>
                    <a:pt x="477012" y="681058"/>
                  </a:lnTo>
                  <a:lnTo>
                    <a:pt x="477012" y="734568"/>
                  </a:lnTo>
                  <a:lnTo>
                    <a:pt x="478536" y="733464"/>
                  </a:lnTo>
                  <a:lnTo>
                    <a:pt x="478536" y="723900"/>
                  </a:lnTo>
                  <a:lnTo>
                    <a:pt x="480060" y="722796"/>
                  </a:lnTo>
                  <a:close/>
                </a:path>
                <a:path w="725805" h="734695">
                  <a:moveTo>
                    <a:pt x="716280" y="561355"/>
                  </a:moveTo>
                  <a:lnTo>
                    <a:pt x="716280" y="557784"/>
                  </a:lnTo>
                  <a:lnTo>
                    <a:pt x="712320" y="554556"/>
                  </a:lnTo>
                  <a:lnTo>
                    <a:pt x="478536" y="723900"/>
                  </a:lnTo>
                  <a:lnTo>
                    <a:pt x="484632" y="726948"/>
                  </a:lnTo>
                  <a:lnTo>
                    <a:pt x="484632" y="729051"/>
                  </a:lnTo>
                  <a:lnTo>
                    <a:pt x="716280" y="561355"/>
                  </a:lnTo>
                  <a:close/>
                </a:path>
                <a:path w="725805" h="734695">
                  <a:moveTo>
                    <a:pt x="484632" y="729051"/>
                  </a:moveTo>
                  <a:lnTo>
                    <a:pt x="484632" y="726948"/>
                  </a:lnTo>
                  <a:lnTo>
                    <a:pt x="478536" y="723900"/>
                  </a:lnTo>
                  <a:lnTo>
                    <a:pt x="478536" y="733464"/>
                  </a:lnTo>
                  <a:lnTo>
                    <a:pt x="484632" y="729051"/>
                  </a:lnTo>
                  <a:close/>
                </a:path>
                <a:path w="725805" h="734695">
                  <a:moveTo>
                    <a:pt x="490728" y="288036"/>
                  </a:moveTo>
                  <a:lnTo>
                    <a:pt x="489204" y="288036"/>
                  </a:lnTo>
                  <a:lnTo>
                    <a:pt x="489204" y="288226"/>
                  </a:lnTo>
                  <a:lnTo>
                    <a:pt x="490728" y="288036"/>
                  </a:lnTo>
                  <a:close/>
                </a:path>
                <a:path w="725805" h="734695">
                  <a:moveTo>
                    <a:pt x="646176" y="9144"/>
                  </a:moveTo>
                  <a:lnTo>
                    <a:pt x="644652" y="9144"/>
                  </a:lnTo>
                  <a:lnTo>
                    <a:pt x="646176" y="9144"/>
                  </a:lnTo>
                  <a:close/>
                </a:path>
                <a:path w="725805" h="734695">
                  <a:moveTo>
                    <a:pt x="716280" y="557784"/>
                  </a:moveTo>
                  <a:lnTo>
                    <a:pt x="716280" y="551688"/>
                  </a:lnTo>
                  <a:lnTo>
                    <a:pt x="712320" y="554556"/>
                  </a:lnTo>
                  <a:lnTo>
                    <a:pt x="716280" y="557784"/>
                  </a:lnTo>
                  <a:close/>
                </a:path>
                <a:path w="725805" h="734695">
                  <a:moveTo>
                    <a:pt x="717804" y="7620"/>
                  </a:moveTo>
                  <a:lnTo>
                    <a:pt x="714756" y="4572"/>
                  </a:lnTo>
                  <a:lnTo>
                    <a:pt x="714756" y="7683"/>
                  </a:lnTo>
                  <a:lnTo>
                    <a:pt x="717804" y="7620"/>
                  </a:lnTo>
                  <a:close/>
                </a:path>
                <a:path w="725805" h="734695">
                  <a:moveTo>
                    <a:pt x="717804" y="269748"/>
                  </a:moveTo>
                  <a:lnTo>
                    <a:pt x="717804" y="7620"/>
                  </a:lnTo>
                  <a:lnTo>
                    <a:pt x="714756" y="7683"/>
                  </a:lnTo>
                  <a:lnTo>
                    <a:pt x="714756" y="269748"/>
                  </a:lnTo>
                  <a:lnTo>
                    <a:pt x="717804" y="269748"/>
                  </a:lnTo>
                  <a:close/>
                </a:path>
                <a:path w="725805" h="734695">
                  <a:moveTo>
                    <a:pt x="717804" y="277368"/>
                  </a:moveTo>
                  <a:lnTo>
                    <a:pt x="717804" y="269748"/>
                  </a:lnTo>
                  <a:lnTo>
                    <a:pt x="714756" y="272796"/>
                  </a:lnTo>
                  <a:lnTo>
                    <a:pt x="714756" y="277368"/>
                  </a:lnTo>
                  <a:lnTo>
                    <a:pt x="717804" y="277368"/>
                  </a:lnTo>
                  <a:close/>
                </a:path>
              </a:pathLst>
            </a:custGeom>
            <a:solidFill>
              <a:srgbClr val="2F2B1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1518459" y="3005418"/>
            <a:ext cx="6108700" cy="324410"/>
            <a:chOff x="1670304" y="3406140"/>
            <a:chExt cx="6719570" cy="367665"/>
          </a:xfrm>
        </p:grpSpPr>
        <p:sp>
          <p:nvSpPr>
            <p:cNvPr id="31" name="object 31"/>
            <p:cNvSpPr/>
            <p:nvPr/>
          </p:nvSpPr>
          <p:spPr>
            <a:xfrm>
              <a:off x="1703831" y="3412235"/>
              <a:ext cx="1742439" cy="356870"/>
            </a:xfrm>
            <a:custGeom>
              <a:avLst/>
              <a:gdLst/>
              <a:ahLst/>
              <a:cxnLst/>
              <a:rect l="l" t="t" r="r" b="b"/>
              <a:pathLst>
                <a:path w="1742439" h="356870">
                  <a:moveTo>
                    <a:pt x="1741931" y="76199"/>
                  </a:moveTo>
                  <a:lnTo>
                    <a:pt x="1479803" y="76199"/>
                  </a:lnTo>
                  <a:lnTo>
                    <a:pt x="1479803" y="0"/>
                  </a:lnTo>
                  <a:lnTo>
                    <a:pt x="262127" y="0"/>
                  </a:lnTo>
                  <a:lnTo>
                    <a:pt x="262127" y="76199"/>
                  </a:lnTo>
                  <a:lnTo>
                    <a:pt x="0" y="76199"/>
                  </a:lnTo>
                  <a:lnTo>
                    <a:pt x="870203" y="356615"/>
                  </a:lnTo>
                  <a:lnTo>
                    <a:pt x="1741931" y="761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1670304" y="3406140"/>
              <a:ext cx="1809114" cy="367665"/>
            </a:xfrm>
            <a:custGeom>
              <a:avLst/>
              <a:gdLst/>
              <a:ahLst/>
              <a:cxnLst/>
              <a:rect l="l" t="t" r="r" b="b"/>
              <a:pathLst>
                <a:path w="1809114" h="367664">
                  <a:moveTo>
                    <a:pt x="295656" y="76200"/>
                  </a:moveTo>
                  <a:lnTo>
                    <a:pt x="0" y="76200"/>
                  </a:lnTo>
                  <a:lnTo>
                    <a:pt x="33528" y="86999"/>
                  </a:lnTo>
                  <a:lnTo>
                    <a:pt x="33528" y="86868"/>
                  </a:lnTo>
                  <a:lnTo>
                    <a:pt x="35052" y="77724"/>
                  </a:lnTo>
                  <a:lnTo>
                    <a:pt x="63583" y="86868"/>
                  </a:lnTo>
                  <a:lnTo>
                    <a:pt x="289560" y="86868"/>
                  </a:lnTo>
                  <a:lnTo>
                    <a:pt x="289560" y="82296"/>
                  </a:lnTo>
                  <a:lnTo>
                    <a:pt x="295656" y="76200"/>
                  </a:lnTo>
                  <a:close/>
                </a:path>
                <a:path w="1809114" h="367664">
                  <a:moveTo>
                    <a:pt x="63583" y="86868"/>
                  </a:moveTo>
                  <a:lnTo>
                    <a:pt x="35052" y="77724"/>
                  </a:lnTo>
                  <a:lnTo>
                    <a:pt x="33528" y="86868"/>
                  </a:lnTo>
                  <a:lnTo>
                    <a:pt x="63583" y="86868"/>
                  </a:lnTo>
                  <a:close/>
                </a:path>
                <a:path w="1809114" h="367664">
                  <a:moveTo>
                    <a:pt x="903733" y="356128"/>
                  </a:moveTo>
                  <a:lnTo>
                    <a:pt x="63583" y="86868"/>
                  </a:lnTo>
                  <a:lnTo>
                    <a:pt x="33528" y="86868"/>
                  </a:lnTo>
                  <a:lnTo>
                    <a:pt x="33528" y="86999"/>
                  </a:lnTo>
                  <a:lnTo>
                    <a:pt x="902208" y="366793"/>
                  </a:lnTo>
                  <a:lnTo>
                    <a:pt x="902208" y="356616"/>
                  </a:lnTo>
                  <a:lnTo>
                    <a:pt x="903733" y="356128"/>
                  </a:lnTo>
                  <a:close/>
                </a:path>
                <a:path w="1809114" h="367664">
                  <a:moveTo>
                    <a:pt x="1519428" y="76200"/>
                  </a:moveTo>
                  <a:lnTo>
                    <a:pt x="1519428" y="0"/>
                  </a:lnTo>
                  <a:lnTo>
                    <a:pt x="289560" y="0"/>
                  </a:lnTo>
                  <a:lnTo>
                    <a:pt x="289560" y="76200"/>
                  </a:lnTo>
                  <a:lnTo>
                    <a:pt x="295656" y="76200"/>
                  </a:lnTo>
                  <a:lnTo>
                    <a:pt x="295656" y="10668"/>
                  </a:lnTo>
                  <a:lnTo>
                    <a:pt x="300228" y="6096"/>
                  </a:lnTo>
                  <a:lnTo>
                    <a:pt x="300228" y="10668"/>
                  </a:lnTo>
                  <a:lnTo>
                    <a:pt x="1508760" y="10668"/>
                  </a:lnTo>
                  <a:lnTo>
                    <a:pt x="1508760" y="6096"/>
                  </a:lnTo>
                  <a:lnTo>
                    <a:pt x="1513332" y="10668"/>
                  </a:lnTo>
                  <a:lnTo>
                    <a:pt x="1513332" y="76200"/>
                  </a:lnTo>
                  <a:lnTo>
                    <a:pt x="1519428" y="76200"/>
                  </a:lnTo>
                  <a:close/>
                </a:path>
                <a:path w="1809114" h="367664">
                  <a:moveTo>
                    <a:pt x="300228" y="86868"/>
                  </a:moveTo>
                  <a:lnTo>
                    <a:pt x="300228" y="10668"/>
                  </a:lnTo>
                  <a:lnTo>
                    <a:pt x="295656" y="10668"/>
                  </a:lnTo>
                  <a:lnTo>
                    <a:pt x="295656" y="76200"/>
                  </a:lnTo>
                  <a:lnTo>
                    <a:pt x="289560" y="82296"/>
                  </a:lnTo>
                  <a:lnTo>
                    <a:pt x="289560" y="86868"/>
                  </a:lnTo>
                  <a:lnTo>
                    <a:pt x="300228" y="86868"/>
                  </a:lnTo>
                  <a:close/>
                </a:path>
                <a:path w="1809114" h="367664">
                  <a:moveTo>
                    <a:pt x="300228" y="10668"/>
                  </a:moveTo>
                  <a:lnTo>
                    <a:pt x="300228" y="6096"/>
                  </a:lnTo>
                  <a:lnTo>
                    <a:pt x="295656" y="10668"/>
                  </a:lnTo>
                  <a:lnTo>
                    <a:pt x="300228" y="10668"/>
                  </a:lnTo>
                  <a:close/>
                </a:path>
                <a:path w="1809114" h="367664">
                  <a:moveTo>
                    <a:pt x="905256" y="356616"/>
                  </a:moveTo>
                  <a:lnTo>
                    <a:pt x="903732" y="356128"/>
                  </a:lnTo>
                  <a:lnTo>
                    <a:pt x="902208" y="356616"/>
                  </a:lnTo>
                  <a:lnTo>
                    <a:pt x="905256" y="356616"/>
                  </a:lnTo>
                  <a:close/>
                </a:path>
                <a:path w="1809114" h="367664">
                  <a:moveTo>
                    <a:pt x="905256" y="366793"/>
                  </a:moveTo>
                  <a:lnTo>
                    <a:pt x="905256" y="356616"/>
                  </a:lnTo>
                  <a:lnTo>
                    <a:pt x="902208" y="356616"/>
                  </a:lnTo>
                  <a:lnTo>
                    <a:pt x="902208" y="366793"/>
                  </a:lnTo>
                  <a:lnTo>
                    <a:pt x="903733" y="367283"/>
                  </a:lnTo>
                  <a:lnTo>
                    <a:pt x="905256" y="366793"/>
                  </a:lnTo>
                  <a:close/>
                </a:path>
                <a:path w="1809114" h="367664">
                  <a:moveTo>
                    <a:pt x="1775460" y="86980"/>
                  </a:moveTo>
                  <a:lnTo>
                    <a:pt x="1745354" y="86868"/>
                  </a:lnTo>
                  <a:lnTo>
                    <a:pt x="903733" y="356128"/>
                  </a:lnTo>
                  <a:lnTo>
                    <a:pt x="905256" y="356616"/>
                  </a:lnTo>
                  <a:lnTo>
                    <a:pt x="905256" y="366793"/>
                  </a:lnTo>
                  <a:lnTo>
                    <a:pt x="1775460" y="86980"/>
                  </a:lnTo>
                  <a:close/>
                </a:path>
                <a:path w="1809114" h="367664">
                  <a:moveTo>
                    <a:pt x="1513332" y="10668"/>
                  </a:moveTo>
                  <a:lnTo>
                    <a:pt x="1508760" y="6096"/>
                  </a:lnTo>
                  <a:lnTo>
                    <a:pt x="1508760" y="10668"/>
                  </a:lnTo>
                  <a:lnTo>
                    <a:pt x="1513332" y="10668"/>
                  </a:lnTo>
                  <a:close/>
                </a:path>
                <a:path w="1809114" h="367664">
                  <a:moveTo>
                    <a:pt x="1519428" y="86868"/>
                  </a:moveTo>
                  <a:lnTo>
                    <a:pt x="1519428" y="82296"/>
                  </a:lnTo>
                  <a:lnTo>
                    <a:pt x="1513332" y="76200"/>
                  </a:lnTo>
                  <a:lnTo>
                    <a:pt x="1513332" y="10668"/>
                  </a:lnTo>
                  <a:lnTo>
                    <a:pt x="1508760" y="10668"/>
                  </a:lnTo>
                  <a:lnTo>
                    <a:pt x="1508760" y="86868"/>
                  </a:lnTo>
                  <a:lnTo>
                    <a:pt x="1519428" y="86868"/>
                  </a:lnTo>
                  <a:close/>
                </a:path>
                <a:path w="1809114" h="367664">
                  <a:moveTo>
                    <a:pt x="1808988" y="76200"/>
                  </a:moveTo>
                  <a:lnTo>
                    <a:pt x="1513332" y="76200"/>
                  </a:lnTo>
                  <a:lnTo>
                    <a:pt x="1519428" y="82296"/>
                  </a:lnTo>
                  <a:lnTo>
                    <a:pt x="1519428" y="86868"/>
                  </a:lnTo>
                  <a:lnTo>
                    <a:pt x="1745354" y="86868"/>
                  </a:lnTo>
                  <a:lnTo>
                    <a:pt x="1773936" y="77724"/>
                  </a:lnTo>
                  <a:lnTo>
                    <a:pt x="1775460" y="86868"/>
                  </a:lnTo>
                  <a:lnTo>
                    <a:pt x="1808988" y="76200"/>
                  </a:lnTo>
                  <a:close/>
                </a:path>
                <a:path w="1809114" h="367664">
                  <a:moveTo>
                    <a:pt x="1775460" y="86868"/>
                  </a:moveTo>
                  <a:lnTo>
                    <a:pt x="1773936" y="77724"/>
                  </a:lnTo>
                  <a:lnTo>
                    <a:pt x="1745354" y="86868"/>
                  </a:lnTo>
                  <a:lnTo>
                    <a:pt x="1775460" y="86868"/>
                  </a:lnTo>
                  <a:close/>
                </a:path>
              </a:pathLst>
            </a:custGeom>
            <a:solidFill>
              <a:srgbClr val="2F2B1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6614160" y="3412235"/>
              <a:ext cx="1742439" cy="356870"/>
            </a:xfrm>
            <a:custGeom>
              <a:avLst/>
              <a:gdLst/>
              <a:ahLst/>
              <a:cxnLst/>
              <a:rect l="l" t="t" r="r" b="b"/>
              <a:pathLst>
                <a:path w="1742440" h="356870">
                  <a:moveTo>
                    <a:pt x="1741931" y="76199"/>
                  </a:moveTo>
                  <a:lnTo>
                    <a:pt x="1479803" y="76199"/>
                  </a:lnTo>
                  <a:lnTo>
                    <a:pt x="1479803" y="0"/>
                  </a:lnTo>
                  <a:lnTo>
                    <a:pt x="262127" y="0"/>
                  </a:lnTo>
                  <a:lnTo>
                    <a:pt x="262127" y="76199"/>
                  </a:lnTo>
                  <a:lnTo>
                    <a:pt x="0" y="76199"/>
                  </a:lnTo>
                  <a:lnTo>
                    <a:pt x="871727" y="356615"/>
                  </a:lnTo>
                  <a:lnTo>
                    <a:pt x="1741931" y="761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6580632" y="3406140"/>
              <a:ext cx="1809114" cy="367665"/>
            </a:xfrm>
            <a:custGeom>
              <a:avLst/>
              <a:gdLst/>
              <a:ahLst/>
              <a:cxnLst/>
              <a:rect l="l" t="t" r="r" b="b"/>
              <a:pathLst>
                <a:path w="1809115" h="367664">
                  <a:moveTo>
                    <a:pt x="295656" y="76200"/>
                  </a:moveTo>
                  <a:lnTo>
                    <a:pt x="0" y="76200"/>
                  </a:lnTo>
                  <a:lnTo>
                    <a:pt x="33528" y="86980"/>
                  </a:lnTo>
                  <a:lnTo>
                    <a:pt x="35052" y="77724"/>
                  </a:lnTo>
                  <a:lnTo>
                    <a:pt x="63633" y="86868"/>
                  </a:lnTo>
                  <a:lnTo>
                    <a:pt x="289560" y="86868"/>
                  </a:lnTo>
                  <a:lnTo>
                    <a:pt x="289560" y="82296"/>
                  </a:lnTo>
                  <a:lnTo>
                    <a:pt x="295656" y="76200"/>
                  </a:lnTo>
                  <a:close/>
                </a:path>
                <a:path w="1809115" h="367664">
                  <a:moveTo>
                    <a:pt x="63633" y="86868"/>
                  </a:moveTo>
                  <a:lnTo>
                    <a:pt x="35052" y="77724"/>
                  </a:lnTo>
                  <a:lnTo>
                    <a:pt x="33528" y="86868"/>
                  </a:lnTo>
                  <a:lnTo>
                    <a:pt x="63633" y="86868"/>
                  </a:lnTo>
                  <a:close/>
                </a:path>
                <a:path w="1809115" h="367664">
                  <a:moveTo>
                    <a:pt x="904494" y="355884"/>
                  </a:moveTo>
                  <a:lnTo>
                    <a:pt x="63633" y="86868"/>
                  </a:lnTo>
                  <a:lnTo>
                    <a:pt x="33528" y="86868"/>
                  </a:lnTo>
                  <a:lnTo>
                    <a:pt x="902208" y="366303"/>
                  </a:lnTo>
                  <a:lnTo>
                    <a:pt x="902208" y="356616"/>
                  </a:lnTo>
                  <a:lnTo>
                    <a:pt x="904494" y="355884"/>
                  </a:lnTo>
                  <a:close/>
                </a:path>
                <a:path w="1809115" h="367664">
                  <a:moveTo>
                    <a:pt x="1519428" y="76200"/>
                  </a:moveTo>
                  <a:lnTo>
                    <a:pt x="1519428" y="0"/>
                  </a:lnTo>
                  <a:lnTo>
                    <a:pt x="289560" y="0"/>
                  </a:lnTo>
                  <a:lnTo>
                    <a:pt x="289560" y="76200"/>
                  </a:lnTo>
                  <a:lnTo>
                    <a:pt x="295656" y="76200"/>
                  </a:lnTo>
                  <a:lnTo>
                    <a:pt x="295656" y="10668"/>
                  </a:lnTo>
                  <a:lnTo>
                    <a:pt x="300228" y="6096"/>
                  </a:lnTo>
                  <a:lnTo>
                    <a:pt x="300228" y="10668"/>
                  </a:lnTo>
                  <a:lnTo>
                    <a:pt x="1508760" y="10668"/>
                  </a:lnTo>
                  <a:lnTo>
                    <a:pt x="1508760" y="6096"/>
                  </a:lnTo>
                  <a:lnTo>
                    <a:pt x="1513332" y="10668"/>
                  </a:lnTo>
                  <a:lnTo>
                    <a:pt x="1513332" y="76200"/>
                  </a:lnTo>
                  <a:lnTo>
                    <a:pt x="1519428" y="76200"/>
                  </a:lnTo>
                  <a:close/>
                </a:path>
                <a:path w="1809115" h="367664">
                  <a:moveTo>
                    <a:pt x="300228" y="86868"/>
                  </a:moveTo>
                  <a:lnTo>
                    <a:pt x="300228" y="10668"/>
                  </a:lnTo>
                  <a:lnTo>
                    <a:pt x="295656" y="10668"/>
                  </a:lnTo>
                  <a:lnTo>
                    <a:pt x="295656" y="76200"/>
                  </a:lnTo>
                  <a:lnTo>
                    <a:pt x="289560" y="82296"/>
                  </a:lnTo>
                  <a:lnTo>
                    <a:pt x="289560" y="86868"/>
                  </a:lnTo>
                  <a:lnTo>
                    <a:pt x="300228" y="86868"/>
                  </a:lnTo>
                  <a:close/>
                </a:path>
                <a:path w="1809115" h="367664">
                  <a:moveTo>
                    <a:pt x="300228" y="10668"/>
                  </a:moveTo>
                  <a:lnTo>
                    <a:pt x="300228" y="6096"/>
                  </a:lnTo>
                  <a:lnTo>
                    <a:pt x="295656" y="10668"/>
                  </a:lnTo>
                  <a:lnTo>
                    <a:pt x="300228" y="10668"/>
                  </a:lnTo>
                  <a:close/>
                </a:path>
                <a:path w="1809115" h="367664">
                  <a:moveTo>
                    <a:pt x="906780" y="356616"/>
                  </a:moveTo>
                  <a:lnTo>
                    <a:pt x="904494" y="355884"/>
                  </a:lnTo>
                  <a:lnTo>
                    <a:pt x="902208" y="356616"/>
                  </a:lnTo>
                  <a:lnTo>
                    <a:pt x="906780" y="356616"/>
                  </a:lnTo>
                  <a:close/>
                </a:path>
                <a:path w="1809115" h="367664">
                  <a:moveTo>
                    <a:pt x="906780" y="366793"/>
                  </a:moveTo>
                  <a:lnTo>
                    <a:pt x="906780" y="356616"/>
                  </a:lnTo>
                  <a:lnTo>
                    <a:pt x="902208" y="356616"/>
                  </a:lnTo>
                  <a:lnTo>
                    <a:pt x="902208" y="366303"/>
                  </a:lnTo>
                  <a:lnTo>
                    <a:pt x="905256" y="367284"/>
                  </a:lnTo>
                  <a:lnTo>
                    <a:pt x="906780" y="366793"/>
                  </a:lnTo>
                  <a:close/>
                </a:path>
                <a:path w="1809115" h="367664">
                  <a:moveTo>
                    <a:pt x="1775460" y="86999"/>
                  </a:moveTo>
                  <a:lnTo>
                    <a:pt x="1775460" y="86868"/>
                  </a:lnTo>
                  <a:lnTo>
                    <a:pt x="1745354" y="86868"/>
                  </a:lnTo>
                  <a:lnTo>
                    <a:pt x="904494" y="355884"/>
                  </a:lnTo>
                  <a:lnTo>
                    <a:pt x="906780" y="356616"/>
                  </a:lnTo>
                  <a:lnTo>
                    <a:pt x="906780" y="366793"/>
                  </a:lnTo>
                  <a:lnTo>
                    <a:pt x="1775460" y="86999"/>
                  </a:lnTo>
                  <a:close/>
                </a:path>
                <a:path w="1809115" h="367664">
                  <a:moveTo>
                    <a:pt x="1513332" y="10668"/>
                  </a:moveTo>
                  <a:lnTo>
                    <a:pt x="1508760" y="6096"/>
                  </a:lnTo>
                  <a:lnTo>
                    <a:pt x="1508760" y="10668"/>
                  </a:lnTo>
                  <a:lnTo>
                    <a:pt x="1513332" y="10668"/>
                  </a:lnTo>
                  <a:close/>
                </a:path>
                <a:path w="1809115" h="367664">
                  <a:moveTo>
                    <a:pt x="1519428" y="86868"/>
                  </a:moveTo>
                  <a:lnTo>
                    <a:pt x="1519428" y="82296"/>
                  </a:lnTo>
                  <a:lnTo>
                    <a:pt x="1513332" y="76200"/>
                  </a:lnTo>
                  <a:lnTo>
                    <a:pt x="1513332" y="10668"/>
                  </a:lnTo>
                  <a:lnTo>
                    <a:pt x="1508760" y="10668"/>
                  </a:lnTo>
                  <a:lnTo>
                    <a:pt x="1508760" y="86868"/>
                  </a:lnTo>
                  <a:lnTo>
                    <a:pt x="1519428" y="86868"/>
                  </a:lnTo>
                  <a:close/>
                </a:path>
                <a:path w="1809115" h="367664">
                  <a:moveTo>
                    <a:pt x="1808988" y="76200"/>
                  </a:moveTo>
                  <a:lnTo>
                    <a:pt x="1513332" y="76200"/>
                  </a:lnTo>
                  <a:lnTo>
                    <a:pt x="1519428" y="82296"/>
                  </a:lnTo>
                  <a:lnTo>
                    <a:pt x="1519428" y="86868"/>
                  </a:lnTo>
                  <a:lnTo>
                    <a:pt x="1745354" y="86868"/>
                  </a:lnTo>
                  <a:lnTo>
                    <a:pt x="1773936" y="77724"/>
                  </a:lnTo>
                  <a:lnTo>
                    <a:pt x="1775460" y="86868"/>
                  </a:lnTo>
                  <a:lnTo>
                    <a:pt x="1775460" y="86999"/>
                  </a:lnTo>
                  <a:lnTo>
                    <a:pt x="1808988" y="76200"/>
                  </a:lnTo>
                  <a:close/>
                </a:path>
                <a:path w="1809115" h="367664">
                  <a:moveTo>
                    <a:pt x="1775460" y="86868"/>
                  </a:moveTo>
                  <a:lnTo>
                    <a:pt x="1773936" y="77724"/>
                  </a:lnTo>
                  <a:lnTo>
                    <a:pt x="1745354" y="86868"/>
                  </a:lnTo>
                  <a:lnTo>
                    <a:pt x="1775460" y="86868"/>
                  </a:lnTo>
                  <a:close/>
                </a:path>
              </a:pathLst>
            </a:custGeom>
            <a:solidFill>
              <a:srgbClr val="2F2B1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84092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bject 3"/>
          <p:cNvSpPr>
            <a:spLocks noChangeArrowheads="1"/>
          </p:cNvSpPr>
          <p:nvPr/>
        </p:nvSpPr>
        <p:spPr bwMode="auto">
          <a:xfrm>
            <a:off x="2319705" y="996953"/>
            <a:ext cx="5879123" cy="49371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2429609" y="1011241"/>
            <a:ext cx="5117123" cy="496887"/>
          </a:xfrm>
          <a:prstGeom prst="rect">
            <a:avLst/>
          </a:prstGeom>
        </p:spPr>
        <p:txBody>
          <a:bodyPr lIns="0" tIns="34568" rIns="0" bIns="0">
            <a:spAutoFit/>
          </a:bodyPr>
          <a:lstStyle>
            <a:lvl1pPr marL="9525"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8526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3098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7670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2242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ts val="1800"/>
              </a:lnSpc>
              <a:spcBef>
                <a:spcPts val="275"/>
              </a:spcBef>
            </a:pPr>
            <a:r>
              <a:rPr lang="en-US" sz="1600" b="1" dirty="0" err="1">
                <a:latin typeface="Carlito"/>
                <a:ea typeface="Carlito"/>
                <a:cs typeface="Carlito"/>
              </a:rPr>
              <a:t>Keadaan</a:t>
            </a:r>
            <a:r>
              <a:rPr lang="en-US" sz="1600" b="1" dirty="0">
                <a:latin typeface="Carlito"/>
                <a:ea typeface="Carlito"/>
                <a:cs typeface="Carlito"/>
              </a:rPr>
              <a:t> </a:t>
            </a:r>
            <a:r>
              <a:rPr lang="en-US" sz="1600" b="1" dirty="0" err="1">
                <a:latin typeface="Carlito"/>
                <a:ea typeface="Carlito"/>
                <a:cs typeface="Carlito"/>
              </a:rPr>
              <a:t>tidak</a:t>
            </a:r>
            <a:r>
              <a:rPr lang="en-US" sz="1600" b="1" dirty="0">
                <a:latin typeface="Carlito"/>
                <a:ea typeface="Carlito"/>
                <a:cs typeface="Carlito"/>
              </a:rPr>
              <a:t> </a:t>
            </a:r>
            <a:r>
              <a:rPr lang="en-US" sz="1600" b="1" dirty="0" err="1">
                <a:latin typeface="Carlito"/>
                <a:ea typeface="Carlito"/>
                <a:cs typeface="Carlito"/>
              </a:rPr>
              <a:t>memahami</a:t>
            </a:r>
            <a:r>
              <a:rPr lang="en-US" sz="1600" b="1" dirty="0">
                <a:latin typeface="Carlito"/>
                <a:ea typeface="Carlito"/>
                <a:cs typeface="Carlito"/>
              </a:rPr>
              <a:t> </a:t>
            </a:r>
            <a:r>
              <a:rPr lang="en-US" sz="1600" b="1" dirty="0" err="1">
                <a:latin typeface="Carlito"/>
                <a:ea typeface="Carlito"/>
                <a:cs typeface="Carlito"/>
              </a:rPr>
              <a:t>konsep</a:t>
            </a:r>
            <a:r>
              <a:rPr lang="en-US" sz="1600" b="1" dirty="0">
                <a:latin typeface="Carlito"/>
                <a:ea typeface="Carlito"/>
                <a:cs typeface="Carlito"/>
              </a:rPr>
              <a:t> gender  </a:t>
            </a:r>
            <a:r>
              <a:rPr lang="en-US" sz="1600" b="1" dirty="0" err="1">
                <a:latin typeface="Carlito"/>
                <a:ea typeface="Carlito"/>
                <a:cs typeface="Carlito"/>
              </a:rPr>
              <a:t>karena</a:t>
            </a:r>
            <a:r>
              <a:rPr lang="en-US" sz="1600" b="1" dirty="0">
                <a:latin typeface="Carlito"/>
                <a:ea typeface="Carlito"/>
                <a:cs typeface="Carlito"/>
              </a:rPr>
              <a:t> </a:t>
            </a:r>
            <a:r>
              <a:rPr lang="en-US" sz="1600" b="1" dirty="0" err="1">
                <a:latin typeface="Carlito"/>
                <a:ea typeface="Carlito"/>
                <a:cs typeface="Carlito"/>
              </a:rPr>
              <a:t>ada</a:t>
            </a:r>
            <a:r>
              <a:rPr lang="en-US" sz="1600" b="1" dirty="0">
                <a:latin typeface="Carlito"/>
                <a:ea typeface="Carlito"/>
                <a:cs typeface="Carlito"/>
              </a:rPr>
              <a:t> </a:t>
            </a:r>
            <a:r>
              <a:rPr lang="en-US" sz="1600" b="1" dirty="0" err="1">
                <a:latin typeface="Carlito"/>
                <a:ea typeface="Carlito"/>
                <a:cs typeface="Carlito"/>
              </a:rPr>
              <a:t>perbedaan</a:t>
            </a:r>
            <a:r>
              <a:rPr lang="en-US" sz="1600" b="1" dirty="0">
                <a:latin typeface="Carlito"/>
                <a:ea typeface="Carlito"/>
                <a:cs typeface="Carlito"/>
              </a:rPr>
              <a:t> </a:t>
            </a:r>
            <a:r>
              <a:rPr lang="en-US" sz="1600" b="1" dirty="0" err="1">
                <a:latin typeface="Carlito"/>
                <a:ea typeface="Carlito"/>
                <a:cs typeface="Carlito"/>
              </a:rPr>
              <a:t>kepentingan</a:t>
            </a:r>
            <a:endParaRPr lang="en-US" sz="1600" dirty="0">
              <a:latin typeface="Carlito"/>
              <a:ea typeface="Carlito"/>
              <a:cs typeface="Carlito"/>
            </a:endParaRPr>
          </a:p>
        </p:txBody>
      </p:sp>
      <p:grpSp>
        <p:nvGrpSpPr>
          <p:cNvPr id="41988" name="object 5"/>
          <p:cNvGrpSpPr>
            <a:grpSpLocks/>
          </p:cNvGrpSpPr>
          <p:nvPr/>
        </p:nvGrpSpPr>
        <p:grpSpPr bwMode="auto">
          <a:xfrm>
            <a:off x="486508" y="1039813"/>
            <a:ext cx="1601666" cy="423862"/>
            <a:chOff x="979932" y="530351"/>
            <a:chExt cx="2135505" cy="521334"/>
          </a:xfrm>
        </p:grpSpPr>
        <p:sp>
          <p:nvSpPr>
            <p:cNvPr id="42015" name="object 6"/>
            <p:cNvSpPr>
              <a:spLocks/>
            </p:cNvSpPr>
            <p:nvPr/>
          </p:nvSpPr>
          <p:spPr bwMode="auto">
            <a:xfrm>
              <a:off x="992124" y="542543"/>
              <a:ext cx="2109470" cy="497205"/>
            </a:xfrm>
            <a:custGeom>
              <a:avLst/>
              <a:gdLst>
                <a:gd name="T0" fmla="*/ 2026920 w 2109470"/>
                <a:gd name="T1" fmla="*/ 0 h 497205"/>
                <a:gd name="T2" fmla="*/ 82295 w 2109470"/>
                <a:gd name="T3" fmla="*/ 0 h 497205"/>
                <a:gd name="T4" fmla="*/ 50149 w 2109470"/>
                <a:gd name="T5" fmla="*/ 6667 h 497205"/>
                <a:gd name="T6" fmla="*/ 24002 w 2109470"/>
                <a:gd name="T7" fmla="*/ 24764 h 497205"/>
                <a:gd name="T8" fmla="*/ 6429 w 2109470"/>
                <a:gd name="T9" fmla="*/ 51435 h 497205"/>
                <a:gd name="T10" fmla="*/ 0 w 2109470"/>
                <a:gd name="T11" fmla="*/ 83820 h 497205"/>
                <a:gd name="T12" fmla="*/ 0 w 2109470"/>
                <a:gd name="T13" fmla="*/ 413004 h 497205"/>
                <a:gd name="T14" fmla="*/ 6429 w 2109470"/>
                <a:gd name="T15" fmla="*/ 445389 h 497205"/>
                <a:gd name="T16" fmla="*/ 24002 w 2109470"/>
                <a:gd name="T17" fmla="*/ 472059 h 497205"/>
                <a:gd name="T18" fmla="*/ 50149 w 2109470"/>
                <a:gd name="T19" fmla="*/ 490156 h 497205"/>
                <a:gd name="T20" fmla="*/ 82295 w 2109470"/>
                <a:gd name="T21" fmla="*/ 496824 h 497205"/>
                <a:gd name="T22" fmla="*/ 2026920 w 2109470"/>
                <a:gd name="T23" fmla="*/ 496824 h 497205"/>
                <a:gd name="T24" fmla="*/ 2059066 w 2109470"/>
                <a:gd name="T25" fmla="*/ 490156 h 497205"/>
                <a:gd name="T26" fmla="*/ 2085213 w 2109470"/>
                <a:gd name="T27" fmla="*/ 472058 h 497205"/>
                <a:gd name="T28" fmla="*/ 2102786 w 2109470"/>
                <a:gd name="T29" fmla="*/ 445388 h 497205"/>
                <a:gd name="T30" fmla="*/ 2109216 w 2109470"/>
                <a:gd name="T31" fmla="*/ 413004 h 497205"/>
                <a:gd name="T32" fmla="*/ 2109216 w 2109470"/>
                <a:gd name="T33" fmla="*/ 83820 h 497205"/>
                <a:gd name="T34" fmla="*/ 2102786 w 2109470"/>
                <a:gd name="T35" fmla="*/ 51435 h 497205"/>
                <a:gd name="T36" fmla="*/ 2085213 w 2109470"/>
                <a:gd name="T37" fmla="*/ 24764 h 497205"/>
                <a:gd name="T38" fmla="*/ 2059066 w 2109470"/>
                <a:gd name="T39" fmla="*/ 6667 h 497205"/>
                <a:gd name="T40" fmla="*/ 2026920 w 2109470"/>
                <a:gd name="T41" fmla="*/ 0 h 497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09470" h="497205">
                  <a:moveTo>
                    <a:pt x="2026920" y="0"/>
                  </a:moveTo>
                  <a:lnTo>
                    <a:pt x="82295" y="0"/>
                  </a:lnTo>
                  <a:lnTo>
                    <a:pt x="50149" y="6667"/>
                  </a:lnTo>
                  <a:lnTo>
                    <a:pt x="24002" y="24764"/>
                  </a:lnTo>
                  <a:lnTo>
                    <a:pt x="6429" y="51435"/>
                  </a:lnTo>
                  <a:lnTo>
                    <a:pt x="0" y="83820"/>
                  </a:lnTo>
                  <a:lnTo>
                    <a:pt x="0" y="413004"/>
                  </a:lnTo>
                  <a:lnTo>
                    <a:pt x="6429" y="445389"/>
                  </a:lnTo>
                  <a:lnTo>
                    <a:pt x="24002" y="472059"/>
                  </a:lnTo>
                  <a:lnTo>
                    <a:pt x="50149" y="490156"/>
                  </a:lnTo>
                  <a:lnTo>
                    <a:pt x="82295" y="496824"/>
                  </a:lnTo>
                  <a:lnTo>
                    <a:pt x="2026920" y="496824"/>
                  </a:lnTo>
                  <a:lnTo>
                    <a:pt x="2059066" y="490156"/>
                  </a:lnTo>
                  <a:lnTo>
                    <a:pt x="2085213" y="472058"/>
                  </a:lnTo>
                  <a:lnTo>
                    <a:pt x="2102786" y="445388"/>
                  </a:lnTo>
                  <a:lnTo>
                    <a:pt x="2109216" y="413004"/>
                  </a:lnTo>
                  <a:lnTo>
                    <a:pt x="2109216" y="83820"/>
                  </a:lnTo>
                  <a:lnTo>
                    <a:pt x="2102786" y="51435"/>
                  </a:lnTo>
                  <a:lnTo>
                    <a:pt x="2085213" y="24764"/>
                  </a:lnTo>
                  <a:lnTo>
                    <a:pt x="2059066" y="6667"/>
                  </a:lnTo>
                  <a:lnTo>
                    <a:pt x="2026920" y="0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16" name="object 7"/>
            <p:cNvSpPr>
              <a:spLocks/>
            </p:cNvSpPr>
            <p:nvPr/>
          </p:nvSpPr>
          <p:spPr bwMode="auto">
            <a:xfrm>
              <a:off x="979932" y="530351"/>
              <a:ext cx="2135505" cy="521334"/>
            </a:xfrm>
            <a:custGeom>
              <a:avLst/>
              <a:gdLst>
                <a:gd name="T0" fmla="*/ 85343 w 2135505"/>
                <a:gd name="T1" fmla="*/ 0 h 521334"/>
                <a:gd name="T2" fmla="*/ 67056 w 2135505"/>
                <a:gd name="T3" fmla="*/ 4572 h 521334"/>
                <a:gd name="T4" fmla="*/ 21336 w 2135505"/>
                <a:gd name="T5" fmla="*/ 35051 h 521334"/>
                <a:gd name="T6" fmla="*/ 4571 w 2135505"/>
                <a:gd name="T7" fmla="*/ 67055 h 521334"/>
                <a:gd name="T8" fmla="*/ 0 w 2135505"/>
                <a:gd name="T9" fmla="*/ 86867 h 521334"/>
                <a:gd name="T10" fmla="*/ 12192 w 2135505"/>
                <a:gd name="T11" fmla="*/ 472439 h 521334"/>
                <a:gd name="T12" fmla="*/ 50292 w 2135505"/>
                <a:gd name="T13" fmla="*/ 510539 h 521334"/>
                <a:gd name="T14" fmla="*/ 67056 w 2135505"/>
                <a:gd name="T15" fmla="*/ 516636 h 521334"/>
                <a:gd name="T16" fmla="*/ 86868 w 2135505"/>
                <a:gd name="T17" fmla="*/ 521208 h 521334"/>
                <a:gd name="T18" fmla="*/ 2058924 w 2135505"/>
                <a:gd name="T19" fmla="*/ 519684 h 521334"/>
                <a:gd name="T20" fmla="*/ 2084832 w 2135505"/>
                <a:gd name="T21" fmla="*/ 509015 h 521334"/>
                <a:gd name="T22" fmla="*/ 2100072 w 2135505"/>
                <a:gd name="T23" fmla="*/ 498348 h 521334"/>
                <a:gd name="T24" fmla="*/ 86868 w 2135505"/>
                <a:gd name="T25" fmla="*/ 495300 h 521334"/>
                <a:gd name="T26" fmla="*/ 73152 w 2135505"/>
                <a:gd name="T27" fmla="*/ 492251 h 521334"/>
                <a:gd name="T28" fmla="*/ 60959 w 2135505"/>
                <a:gd name="T29" fmla="*/ 487679 h 521334"/>
                <a:gd name="T30" fmla="*/ 50292 w 2135505"/>
                <a:gd name="T31" fmla="*/ 480060 h 521334"/>
                <a:gd name="T32" fmla="*/ 41148 w 2135505"/>
                <a:gd name="T33" fmla="*/ 469391 h 521334"/>
                <a:gd name="T34" fmla="*/ 27431 w 2135505"/>
                <a:gd name="T35" fmla="*/ 446531 h 521334"/>
                <a:gd name="T36" fmla="*/ 25908 w 2135505"/>
                <a:gd name="T37" fmla="*/ 86867 h 521334"/>
                <a:gd name="T38" fmla="*/ 28956 w 2135505"/>
                <a:gd name="T39" fmla="*/ 73151 h 521334"/>
                <a:gd name="T40" fmla="*/ 33528 w 2135505"/>
                <a:gd name="T41" fmla="*/ 60960 h 521334"/>
                <a:gd name="T42" fmla="*/ 41148 w 2135505"/>
                <a:gd name="T43" fmla="*/ 50291 h 521334"/>
                <a:gd name="T44" fmla="*/ 51815 w 2135505"/>
                <a:gd name="T45" fmla="*/ 41148 h 521334"/>
                <a:gd name="T46" fmla="*/ 68580 w 2135505"/>
                <a:gd name="T47" fmla="*/ 30479 h 521334"/>
                <a:gd name="T48" fmla="*/ 82296 w 2135505"/>
                <a:gd name="T49" fmla="*/ 27431 h 521334"/>
                <a:gd name="T50" fmla="*/ 2104644 w 2135505"/>
                <a:gd name="T51" fmla="*/ 25908 h 521334"/>
                <a:gd name="T52" fmla="*/ 2092452 w 2135505"/>
                <a:gd name="T53" fmla="*/ 15239 h 521334"/>
                <a:gd name="T54" fmla="*/ 2057400 w 2135505"/>
                <a:gd name="T55" fmla="*/ 1524 h 521334"/>
                <a:gd name="T56" fmla="*/ 2104644 w 2135505"/>
                <a:gd name="T57" fmla="*/ 25908 h 521334"/>
                <a:gd name="T58" fmla="*/ 2054352 w 2135505"/>
                <a:gd name="T59" fmla="*/ 27431 h 521334"/>
                <a:gd name="T60" fmla="*/ 2068068 w 2135505"/>
                <a:gd name="T61" fmla="*/ 30479 h 521334"/>
                <a:gd name="T62" fmla="*/ 2078736 w 2135505"/>
                <a:gd name="T63" fmla="*/ 38100 h 521334"/>
                <a:gd name="T64" fmla="*/ 2089404 w 2135505"/>
                <a:gd name="T65" fmla="*/ 45719 h 521334"/>
                <a:gd name="T66" fmla="*/ 2097024 w 2135505"/>
                <a:gd name="T67" fmla="*/ 56387 h 521334"/>
                <a:gd name="T68" fmla="*/ 2104644 w 2135505"/>
                <a:gd name="T69" fmla="*/ 68579 h 521334"/>
                <a:gd name="T70" fmla="*/ 2107692 w 2135505"/>
                <a:gd name="T71" fmla="*/ 82296 h 521334"/>
                <a:gd name="T72" fmla="*/ 2109216 w 2135505"/>
                <a:gd name="T73" fmla="*/ 434339 h 521334"/>
                <a:gd name="T74" fmla="*/ 2078736 w 2135505"/>
                <a:gd name="T75" fmla="*/ 484631 h 521334"/>
                <a:gd name="T76" fmla="*/ 2103882 w 2135505"/>
                <a:gd name="T77" fmla="*/ 495300 h 521334"/>
                <a:gd name="T78" fmla="*/ 2133600 w 2135505"/>
                <a:gd name="T79" fmla="*/ 445008 h 521334"/>
                <a:gd name="T80" fmla="*/ 2135124 w 2135505"/>
                <a:gd name="T81" fmla="*/ 425196 h 521334"/>
                <a:gd name="T82" fmla="*/ 2130552 w 2135505"/>
                <a:gd name="T83" fmla="*/ 67055 h 521334"/>
                <a:gd name="T84" fmla="*/ 2122932 w 2135505"/>
                <a:gd name="T85" fmla="*/ 48767 h 521334"/>
                <a:gd name="T86" fmla="*/ 2112264 w 2135505"/>
                <a:gd name="T87" fmla="*/ 33527 h 52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35505" h="521334">
                  <a:moveTo>
                    <a:pt x="2048256" y="0"/>
                  </a:moveTo>
                  <a:lnTo>
                    <a:pt x="85343" y="0"/>
                  </a:lnTo>
                  <a:lnTo>
                    <a:pt x="74676" y="1524"/>
                  </a:lnTo>
                  <a:lnTo>
                    <a:pt x="67056" y="4572"/>
                  </a:lnTo>
                  <a:lnTo>
                    <a:pt x="57912" y="7619"/>
                  </a:lnTo>
                  <a:lnTo>
                    <a:pt x="21336" y="35051"/>
                  </a:lnTo>
                  <a:lnTo>
                    <a:pt x="7620" y="59436"/>
                  </a:lnTo>
                  <a:lnTo>
                    <a:pt x="4571" y="67055"/>
                  </a:lnTo>
                  <a:lnTo>
                    <a:pt x="1524" y="76200"/>
                  </a:lnTo>
                  <a:lnTo>
                    <a:pt x="0" y="86867"/>
                  </a:lnTo>
                  <a:lnTo>
                    <a:pt x="0" y="435863"/>
                  </a:lnTo>
                  <a:lnTo>
                    <a:pt x="12192" y="472439"/>
                  </a:lnTo>
                  <a:lnTo>
                    <a:pt x="42671" y="504443"/>
                  </a:lnTo>
                  <a:lnTo>
                    <a:pt x="50292" y="510539"/>
                  </a:lnTo>
                  <a:lnTo>
                    <a:pt x="59436" y="513588"/>
                  </a:lnTo>
                  <a:lnTo>
                    <a:pt x="67056" y="516636"/>
                  </a:lnTo>
                  <a:lnTo>
                    <a:pt x="76200" y="519684"/>
                  </a:lnTo>
                  <a:lnTo>
                    <a:pt x="86868" y="521208"/>
                  </a:lnTo>
                  <a:lnTo>
                    <a:pt x="2049780" y="521208"/>
                  </a:lnTo>
                  <a:lnTo>
                    <a:pt x="2058924" y="519684"/>
                  </a:lnTo>
                  <a:lnTo>
                    <a:pt x="2077212" y="513588"/>
                  </a:lnTo>
                  <a:lnTo>
                    <a:pt x="2084832" y="509015"/>
                  </a:lnTo>
                  <a:lnTo>
                    <a:pt x="2093976" y="504443"/>
                  </a:lnTo>
                  <a:lnTo>
                    <a:pt x="2100072" y="498348"/>
                  </a:lnTo>
                  <a:lnTo>
                    <a:pt x="2103882" y="495300"/>
                  </a:lnTo>
                  <a:lnTo>
                    <a:pt x="86868" y="495300"/>
                  </a:lnTo>
                  <a:lnTo>
                    <a:pt x="80772" y="493775"/>
                  </a:lnTo>
                  <a:lnTo>
                    <a:pt x="73152" y="492251"/>
                  </a:lnTo>
                  <a:lnTo>
                    <a:pt x="67056" y="490727"/>
                  </a:lnTo>
                  <a:lnTo>
                    <a:pt x="60959" y="487679"/>
                  </a:lnTo>
                  <a:lnTo>
                    <a:pt x="54864" y="483108"/>
                  </a:lnTo>
                  <a:lnTo>
                    <a:pt x="50292" y="480060"/>
                  </a:lnTo>
                  <a:lnTo>
                    <a:pt x="45720" y="475488"/>
                  </a:lnTo>
                  <a:lnTo>
                    <a:pt x="41148" y="469391"/>
                  </a:lnTo>
                  <a:lnTo>
                    <a:pt x="36576" y="464819"/>
                  </a:lnTo>
                  <a:lnTo>
                    <a:pt x="27431" y="446531"/>
                  </a:lnTo>
                  <a:lnTo>
                    <a:pt x="25908" y="438912"/>
                  </a:lnTo>
                  <a:lnTo>
                    <a:pt x="25908" y="86867"/>
                  </a:lnTo>
                  <a:lnTo>
                    <a:pt x="27431" y="80772"/>
                  </a:lnTo>
                  <a:lnTo>
                    <a:pt x="28956" y="73151"/>
                  </a:lnTo>
                  <a:lnTo>
                    <a:pt x="30480" y="67055"/>
                  </a:lnTo>
                  <a:lnTo>
                    <a:pt x="33528" y="60960"/>
                  </a:lnTo>
                  <a:lnTo>
                    <a:pt x="38100" y="54863"/>
                  </a:lnTo>
                  <a:lnTo>
                    <a:pt x="41148" y="50291"/>
                  </a:lnTo>
                  <a:lnTo>
                    <a:pt x="45720" y="45719"/>
                  </a:lnTo>
                  <a:lnTo>
                    <a:pt x="51815" y="41148"/>
                  </a:lnTo>
                  <a:lnTo>
                    <a:pt x="56387" y="36575"/>
                  </a:lnTo>
                  <a:lnTo>
                    <a:pt x="68580" y="30479"/>
                  </a:lnTo>
                  <a:lnTo>
                    <a:pt x="74676" y="28955"/>
                  </a:lnTo>
                  <a:lnTo>
                    <a:pt x="82296" y="27431"/>
                  </a:lnTo>
                  <a:lnTo>
                    <a:pt x="88392" y="25908"/>
                  </a:lnTo>
                  <a:lnTo>
                    <a:pt x="2104644" y="25908"/>
                  </a:lnTo>
                  <a:lnTo>
                    <a:pt x="2100072" y="21336"/>
                  </a:lnTo>
                  <a:lnTo>
                    <a:pt x="2092452" y="15239"/>
                  </a:lnTo>
                  <a:lnTo>
                    <a:pt x="2084832" y="10667"/>
                  </a:lnTo>
                  <a:lnTo>
                    <a:pt x="2057400" y="1524"/>
                  </a:lnTo>
                  <a:lnTo>
                    <a:pt x="2048256" y="0"/>
                  </a:lnTo>
                  <a:close/>
                </a:path>
                <a:path w="2135505" h="521334">
                  <a:moveTo>
                    <a:pt x="2104644" y="25908"/>
                  </a:moveTo>
                  <a:lnTo>
                    <a:pt x="2046732" y="25908"/>
                  </a:lnTo>
                  <a:lnTo>
                    <a:pt x="2054352" y="27431"/>
                  </a:lnTo>
                  <a:lnTo>
                    <a:pt x="2060448" y="28955"/>
                  </a:lnTo>
                  <a:lnTo>
                    <a:pt x="2068068" y="30479"/>
                  </a:lnTo>
                  <a:lnTo>
                    <a:pt x="2072640" y="33527"/>
                  </a:lnTo>
                  <a:lnTo>
                    <a:pt x="2078736" y="38100"/>
                  </a:lnTo>
                  <a:lnTo>
                    <a:pt x="2084832" y="41148"/>
                  </a:lnTo>
                  <a:lnTo>
                    <a:pt x="2089404" y="45719"/>
                  </a:lnTo>
                  <a:lnTo>
                    <a:pt x="2093976" y="51815"/>
                  </a:lnTo>
                  <a:lnTo>
                    <a:pt x="2097024" y="56387"/>
                  </a:lnTo>
                  <a:lnTo>
                    <a:pt x="2101596" y="62484"/>
                  </a:lnTo>
                  <a:lnTo>
                    <a:pt x="2104644" y="68579"/>
                  </a:lnTo>
                  <a:lnTo>
                    <a:pt x="2106168" y="74675"/>
                  </a:lnTo>
                  <a:lnTo>
                    <a:pt x="2107692" y="82296"/>
                  </a:lnTo>
                  <a:lnTo>
                    <a:pt x="2109216" y="88391"/>
                  </a:lnTo>
                  <a:lnTo>
                    <a:pt x="2109216" y="434339"/>
                  </a:lnTo>
                  <a:lnTo>
                    <a:pt x="2106168" y="446531"/>
                  </a:lnTo>
                  <a:lnTo>
                    <a:pt x="2078736" y="484631"/>
                  </a:lnTo>
                  <a:lnTo>
                    <a:pt x="2045208" y="495300"/>
                  </a:lnTo>
                  <a:lnTo>
                    <a:pt x="2103882" y="495300"/>
                  </a:lnTo>
                  <a:lnTo>
                    <a:pt x="2127504" y="461772"/>
                  </a:lnTo>
                  <a:lnTo>
                    <a:pt x="2133600" y="445008"/>
                  </a:lnTo>
                  <a:lnTo>
                    <a:pt x="2133600" y="434339"/>
                  </a:lnTo>
                  <a:lnTo>
                    <a:pt x="2135124" y="425196"/>
                  </a:lnTo>
                  <a:lnTo>
                    <a:pt x="2135124" y="94487"/>
                  </a:lnTo>
                  <a:lnTo>
                    <a:pt x="2130552" y="67055"/>
                  </a:lnTo>
                  <a:lnTo>
                    <a:pt x="2127504" y="57912"/>
                  </a:lnTo>
                  <a:lnTo>
                    <a:pt x="2122932" y="48767"/>
                  </a:lnTo>
                  <a:lnTo>
                    <a:pt x="2118360" y="41148"/>
                  </a:lnTo>
                  <a:lnTo>
                    <a:pt x="2112264" y="33527"/>
                  </a:lnTo>
                  <a:lnTo>
                    <a:pt x="2104644" y="259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87621" y="1079502"/>
            <a:ext cx="1397977" cy="256641"/>
          </a:xfrm>
          <a:prstGeom prst="rect">
            <a:avLst/>
          </a:prstGeom>
        </p:spPr>
        <p:txBody>
          <a:bodyPr lIns="0" tIns="10319" rIns="0" bIns="0">
            <a:spAutoFit/>
          </a:bodyPr>
          <a:lstStyle/>
          <a:p>
            <a:pPr marL="10319">
              <a:spcBef>
                <a:spcPts val="81"/>
              </a:spcBef>
              <a:defRPr/>
            </a:pPr>
            <a:r>
              <a:rPr sz="1600" b="1" spc="-8" dirty="0">
                <a:latin typeface="Carlito"/>
                <a:cs typeface="Carlito"/>
              </a:rPr>
              <a:t>Buta</a:t>
            </a:r>
            <a:r>
              <a:rPr sz="1600" b="1" spc="-45" dirty="0">
                <a:latin typeface="Carlito"/>
                <a:cs typeface="Carlito"/>
              </a:rPr>
              <a:t> </a:t>
            </a:r>
            <a:r>
              <a:rPr sz="1600" b="1" spc="-8" dirty="0">
                <a:latin typeface="Carlito"/>
                <a:cs typeface="Carlito"/>
              </a:rPr>
              <a:t>Gender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41990" name="object 9"/>
          <p:cNvSpPr>
            <a:spLocks noChangeArrowheads="1"/>
          </p:cNvSpPr>
          <p:nvPr/>
        </p:nvSpPr>
        <p:spPr bwMode="auto">
          <a:xfrm>
            <a:off x="2349013" y="1851027"/>
            <a:ext cx="5849815" cy="392113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object 10"/>
          <p:cNvSpPr txBox="1"/>
          <p:nvPr/>
        </p:nvSpPr>
        <p:spPr>
          <a:xfrm>
            <a:off x="2397371" y="1831975"/>
            <a:ext cx="5858608" cy="444232"/>
          </a:xfrm>
          <a:prstGeom prst="rect">
            <a:avLst/>
          </a:prstGeom>
        </p:spPr>
        <p:txBody>
          <a:bodyPr lIns="0" tIns="33536" rIns="0" bIns="0">
            <a:spAutoFit/>
          </a:bodyPr>
          <a:lstStyle>
            <a:lvl1pPr marL="9525"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8526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3098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7670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2242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49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ts val="1600"/>
              </a:lnSpc>
              <a:spcBef>
                <a:spcPts val="263"/>
              </a:spcBef>
            </a:pPr>
            <a:r>
              <a:rPr lang="en-US" sz="1300" b="1">
                <a:latin typeface="Carlito"/>
                <a:ea typeface="Carlito"/>
                <a:cs typeface="Carlito"/>
              </a:rPr>
              <a:t>Keadaan menyadari kesamaan &amp; perbedaan hak dan  kewajiban antara laki-laki dan perempuan</a:t>
            </a:r>
            <a:endParaRPr lang="en-US" sz="1300">
              <a:latin typeface="Carlito"/>
              <a:ea typeface="Carlito"/>
              <a:cs typeface="Carlito"/>
            </a:endParaRPr>
          </a:p>
        </p:txBody>
      </p:sp>
      <p:grpSp>
        <p:nvGrpSpPr>
          <p:cNvPr id="41992" name="object 11"/>
          <p:cNvGrpSpPr>
            <a:grpSpLocks/>
          </p:cNvGrpSpPr>
          <p:nvPr/>
        </p:nvGrpSpPr>
        <p:grpSpPr bwMode="auto">
          <a:xfrm>
            <a:off x="483578" y="1979613"/>
            <a:ext cx="1521069" cy="374650"/>
            <a:chOff x="978408" y="1449323"/>
            <a:chExt cx="2028825" cy="460375"/>
          </a:xfrm>
        </p:grpSpPr>
        <p:sp>
          <p:nvSpPr>
            <p:cNvPr id="42013" name="object 12"/>
            <p:cNvSpPr>
              <a:spLocks/>
            </p:cNvSpPr>
            <p:nvPr/>
          </p:nvSpPr>
          <p:spPr bwMode="auto">
            <a:xfrm>
              <a:off x="990600" y="1461515"/>
              <a:ext cx="2002789" cy="436245"/>
            </a:xfrm>
            <a:custGeom>
              <a:avLst/>
              <a:gdLst>
                <a:gd name="T0" fmla="*/ 1930908 w 2002789"/>
                <a:gd name="T1" fmla="*/ 0 h 436244"/>
                <a:gd name="T2" fmla="*/ 73152 w 2002789"/>
                <a:gd name="T3" fmla="*/ 0 h 436244"/>
                <a:gd name="T4" fmla="*/ 45005 w 2002789"/>
                <a:gd name="T5" fmla="*/ 5643 h 436244"/>
                <a:gd name="T6" fmla="*/ 21717 w 2002789"/>
                <a:gd name="T7" fmla="*/ 21145 h 436244"/>
                <a:gd name="T8" fmla="*/ 5857 w 2002789"/>
                <a:gd name="T9" fmla="*/ 44362 h 436244"/>
                <a:gd name="T10" fmla="*/ 0 w 2002789"/>
                <a:gd name="T11" fmla="*/ 73151 h 436244"/>
                <a:gd name="T12" fmla="*/ 0 w 2002789"/>
                <a:gd name="T13" fmla="*/ 362712 h 436244"/>
                <a:gd name="T14" fmla="*/ 5857 w 2002789"/>
                <a:gd name="T15" fmla="*/ 390858 h 436244"/>
                <a:gd name="T16" fmla="*/ 21717 w 2002789"/>
                <a:gd name="T17" fmla="*/ 414147 h 436244"/>
                <a:gd name="T18" fmla="*/ 45005 w 2002789"/>
                <a:gd name="T19" fmla="*/ 430006 h 436244"/>
                <a:gd name="T20" fmla="*/ 73152 w 2002789"/>
                <a:gd name="T21" fmla="*/ 435863 h 436244"/>
                <a:gd name="T22" fmla="*/ 1930908 w 2002789"/>
                <a:gd name="T23" fmla="*/ 435863 h 436244"/>
                <a:gd name="T24" fmla="*/ 1958816 w 2002789"/>
                <a:gd name="T25" fmla="*/ 430006 h 436244"/>
                <a:gd name="T26" fmla="*/ 1981581 w 2002789"/>
                <a:gd name="T27" fmla="*/ 414147 h 436244"/>
                <a:gd name="T28" fmla="*/ 1996916 w 2002789"/>
                <a:gd name="T29" fmla="*/ 390858 h 436244"/>
                <a:gd name="T30" fmla="*/ 2002536 w 2002789"/>
                <a:gd name="T31" fmla="*/ 362712 h 436244"/>
                <a:gd name="T32" fmla="*/ 2002536 w 2002789"/>
                <a:gd name="T33" fmla="*/ 73151 h 436244"/>
                <a:gd name="T34" fmla="*/ 1996916 w 2002789"/>
                <a:gd name="T35" fmla="*/ 44362 h 436244"/>
                <a:gd name="T36" fmla="*/ 1981581 w 2002789"/>
                <a:gd name="T37" fmla="*/ 21145 h 436244"/>
                <a:gd name="T38" fmla="*/ 1958816 w 2002789"/>
                <a:gd name="T39" fmla="*/ 5643 h 436244"/>
                <a:gd name="T40" fmla="*/ 1930908 w 2002789"/>
                <a:gd name="T41" fmla="*/ 0 h 436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02789" h="436244">
                  <a:moveTo>
                    <a:pt x="1930908" y="0"/>
                  </a:moveTo>
                  <a:lnTo>
                    <a:pt x="73152" y="0"/>
                  </a:lnTo>
                  <a:lnTo>
                    <a:pt x="45005" y="5643"/>
                  </a:lnTo>
                  <a:lnTo>
                    <a:pt x="21717" y="21145"/>
                  </a:lnTo>
                  <a:lnTo>
                    <a:pt x="5857" y="44362"/>
                  </a:lnTo>
                  <a:lnTo>
                    <a:pt x="0" y="73151"/>
                  </a:lnTo>
                  <a:lnTo>
                    <a:pt x="0" y="362712"/>
                  </a:lnTo>
                  <a:lnTo>
                    <a:pt x="5857" y="390858"/>
                  </a:lnTo>
                  <a:lnTo>
                    <a:pt x="21717" y="414147"/>
                  </a:lnTo>
                  <a:lnTo>
                    <a:pt x="45005" y="430006"/>
                  </a:lnTo>
                  <a:lnTo>
                    <a:pt x="73152" y="435863"/>
                  </a:lnTo>
                  <a:lnTo>
                    <a:pt x="1930908" y="435863"/>
                  </a:lnTo>
                  <a:lnTo>
                    <a:pt x="1958816" y="430006"/>
                  </a:lnTo>
                  <a:lnTo>
                    <a:pt x="1981581" y="414147"/>
                  </a:lnTo>
                  <a:lnTo>
                    <a:pt x="1996916" y="390858"/>
                  </a:lnTo>
                  <a:lnTo>
                    <a:pt x="2002536" y="362712"/>
                  </a:lnTo>
                  <a:lnTo>
                    <a:pt x="2002536" y="73151"/>
                  </a:lnTo>
                  <a:lnTo>
                    <a:pt x="1996916" y="44362"/>
                  </a:lnTo>
                  <a:lnTo>
                    <a:pt x="1981581" y="21145"/>
                  </a:lnTo>
                  <a:lnTo>
                    <a:pt x="1958816" y="5643"/>
                  </a:lnTo>
                  <a:lnTo>
                    <a:pt x="1930908" y="0"/>
                  </a:lnTo>
                  <a:close/>
                </a:path>
              </a:pathLst>
            </a:custGeom>
            <a:solidFill>
              <a:srgbClr val="49CF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14" name="object 13"/>
            <p:cNvSpPr>
              <a:spLocks/>
            </p:cNvSpPr>
            <p:nvPr/>
          </p:nvSpPr>
          <p:spPr bwMode="auto">
            <a:xfrm>
              <a:off x="978408" y="1449323"/>
              <a:ext cx="2028825" cy="460375"/>
            </a:xfrm>
            <a:custGeom>
              <a:avLst/>
              <a:gdLst>
                <a:gd name="T0" fmla="*/ 24383 w 2028825"/>
                <a:gd name="T1" fmla="*/ 25907 h 460375"/>
                <a:gd name="T2" fmla="*/ 6095 w 2028825"/>
                <a:gd name="T3" fmla="*/ 51815 h 460375"/>
                <a:gd name="T4" fmla="*/ 0 w 2028825"/>
                <a:gd name="T5" fmla="*/ 76200 h 460375"/>
                <a:gd name="T6" fmla="*/ 36575 w 2028825"/>
                <a:gd name="T7" fmla="*/ 445007 h 460375"/>
                <a:gd name="T8" fmla="*/ 53339 w 2028825"/>
                <a:gd name="T9" fmla="*/ 454151 h 460375"/>
                <a:gd name="T10" fmla="*/ 77723 w 2028825"/>
                <a:gd name="T11" fmla="*/ 460247 h 460375"/>
                <a:gd name="T12" fmla="*/ 1984248 w 2028825"/>
                <a:gd name="T13" fmla="*/ 449579 h 460375"/>
                <a:gd name="T14" fmla="*/ 1991867 w 2028825"/>
                <a:gd name="T15" fmla="*/ 445007 h 460375"/>
                <a:gd name="T16" fmla="*/ 73151 w 2028825"/>
                <a:gd name="T17" fmla="*/ 434339 h 460375"/>
                <a:gd name="T18" fmla="*/ 54102 w 2028825"/>
                <a:gd name="T19" fmla="*/ 425195 h 460375"/>
                <a:gd name="T20" fmla="*/ 44195 w 2028825"/>
                <a:gd name="T21" fmla="*/ 417575 h 460375"/>
                <a:gd name="T22" fmla="*/ 35051 w 2028825"/>
                <a:gd name="T23" fmla="*/ 406907 h 460375"/>
                <a:gd name="T24" fmla="*/ 27431 w 2028825"/>
                <a:gd name="T25" fmla="*/ 391667 h 460375"/>
                <a:gd name="T26" fmla="*/ 27431 w 2028825"/>
                <a:gd name="T27" fmla="*/ 71627 h 460375"/>
                <a:gd name="T28" fmla="*/ 36575 w 2028825"/>
                <a:gd name="T29" fmla="*/ 51815 h 460375"/>
                <a:gd name="T30" fmla="*/ 53339 w 2028825"/>
                <a:gd name="T31" fmla="*/ 35051 h 460375"/>
                <a:gd name="T32" fmla="*/ 62483 w 2028825"/>
                <a:gd name="T33" fmla="*/ 28955 h 460375"/>
                <a:gd name="T34" fmla="*/ 86867 w 2028825"/>
                <a:gd name="T35" fmla="*/ 24383 h 460375"/>
                <a:gd name="T36" fmla="*/ 1965960 w 2028825"/>
                <a:gd name="T37" fmla="*/ 429767 h 460375"/>
                <a:gd name="T38" fmla="*/ 2004060 w 2028825"/>
                <a:gd name="T39" fmla="*/ 434339 h 460375"/>
                <a:gd name="T40" fmla="*/ 1976627 w 2028825"/>
                <a:gd name="T41" fmla="*/ 423671 h 460375"/>
                <a:gd name="T42" fmla="*/ 54102 w 2028825"/>
                <a:gd name="T43" fmla="*/ 425195 h 460375"/>
                <a:gd name="T44" fmla="*/ 1975103 w 2028825"/>
                <a:gd name="T45" fmla="*/ 425195 h 460375"/>
                <a:gd name="T46" fmla="*/ 2015947 w 2028825"/>
                <a:gd name="T47" fmla="*/ 417575 h 460375"/>
                <a:gd name="T48" fmla="*/ 42671 w 2028825"/>
                <a:gd name="T49" fmla="*/ 416051 h 460375"/>
                <a:gd name="T50" fmla="*/ 42671 w 2028825"/>
                <a:gd name="T51" fmla="*/ 416051 h 460375"/>
                <a:gd name="T52" fmla="*/ 44450 w 2028825"/>
                <a:gd name="T53" fmla="*/ 417575 h 460375"/>
                <a:gd name="T54" fmla="*/ 1984883 w 2028825"/>
                <a:gd name="T55" fmla="*/ 416813 h 460375"/>
                <a:gd name="T56" fmla="*/ 2016861 w 2028825"/>
                <a:gd name="T57" fmla="*/ 416051 h 460375"/>
                <a:gd name="T58" fmla="*/ 2015947 w 2028825"/>
                <a:gd name="T59" fmla="*/ 417575 h 460375"/>
                <a:gd name="T60" fmla="*/ 1984248 w 2028825"/>
                <a:gd name="T61" fmla="*/ 41147 h 460375"/>
                <a:gd name="T62" fmla="*/ 1997964 w 2028825"/>
                <a:gd name="T63" fmla="*/ 62483 h 460375"/>
                <a:gd name="T64" fmla="*/ 2002536 w 2028825"/>
                <a:gd name="T65" fmla="*/ 79247 h 460375"/>
                <a:gd name="T66" fmla="*/ 1999488 w 2028825"/>
                <a:gd name="T67" fmla="*/ 393191 h 460375"/>
                <a:gd name="T68" fmla="*/ 1984883 w 2028825"/>
                <a:gd name="T69" fmla="*/ 416813 h 460375"/>
                <a:gd name="T70" fmla="*/ 2017776 w 2028825"/>
                <a:gd name="T71" fmla="*/ 414527 h 460375"/>
                <a:gd name="T72" fmla="*/ 2026919 w 2028825"/>
                <a:gd name="T73" fmla="*/ 391667 h 460375"/>
                <a:gd name="T74" fmla="*/ 2026919 w 2028825"/>
                <a:gd name="T75" fmla="*/ 76200 h 460375"/>
                <a:gd name="T76" fmla="*/ 2015947 w 2028825"/>
                <a:gd name="T77" fmla="*/ 41147 h 460375"/>
                <a:gd name="T78" fmla="*/ 43492 w 2028825"/>
                <a:gd name="T79" fmla="*/ 416755 h 460375"/>
                <a:gd name="T80" fmla="*/ 44195 w 2028825"/>
                <a:gd name="T81" fmla="*/ 41147 h 460375"/>
                <a:gd name="T82" fmla="*/ 2004060 w 2028825"/>
                <a:gd name="T83" fmla="*/ 24383 h 460375"/>
                <a:gd name="T84" fmla="*/ 1955291 w 2028825"/>
                <a:gd name="T85" fmla="*/ 25907 h 460375"/>
                <a:gd name="T86" fmla="*/ 1972055 w 2028825"/>
                <a:gd name="T87" fmla="*/ 32003 h 460375"/>
                <a:gd name="T88" fmla="*/ 1985772 w 2028825"/>
                <a:gd name="T89" fmla="*/ 44195 h 460375"/>
                <a:gd name="T90" fmla="*/ 2013203 w 2028825"/>
                <a:gd name="T91" fmla="*/ 36575 h 460375"/>
                <a:gd name="T92" fmla="*/ 1950719 w 2028825"/>
                <a:gd name="T93" fmla="*/ 0 h 460375"/>
                <a:gd name="T94" fmla="*/ 59435 w 2028825"/>
                <a:gd name="T95" fmla="*/ 3047 h 460375"/>
                <a:gd name="T96" fmla="*/ 38100 w 2028825"/>
                <a:gd name="T97" fmla="*/ 13715 h 460375"/>
                <a:gd name="T98" fmla="*/ 2002536 w 2028825"/>
                <a:gd name="T99" fmla="*/ 24383 h 460375"/>
                <a:gd name="T100" fmla="*/ 1990343 w 2028825"/>
                <a:gd name="T101" fmla="*/ 13715 h 460375"/>
                <a:gd name="T102" fmla="*/ 1959864 w 2028825"/>
                <a:gd name="T103" fmla="*/ 1524 h 460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28825" h="460375">
                  <a:moveTo>
                    <a:pt x="86867" y="24383"/>
                  </a:moveTo>
                  <a:lnTo>
                    <a:pt x="24383" y="24383"/>
                  </a:lnTo>
                  <a:lnTo>
                    <a:pt x="24383" y="25907"/>
                  </a:lnTo>
                  <a:lnTo>
                    <a:pt x="13715" y="38100"/>
                  </a:lnTo>
                  <a:lnTo>
                    <a:pt x="10667" y="44195"/>
                  </a:lnTo>
                  <a:lnTo>
                    <a:pt x="6095" y="51815"/>
                  </a:lnTo>
                  <a:lnTo>
                    <a:pt x="4571" y="59436"/>
                  </a:lnTo>
                  <a:lnTo>
                    <a:pt x="1523" y="68579"/>
                  </a:lnTo>
                  <a:lnTo>
                    <a:pt x="0" y="76200"/>
                  </a:lnTo>
                  <a:lnTo>
                    <a:pt x="0" y="384047"/>
                  </a:lnTo>
                  <a:lnTo>
                    <a:pt x="15239" y="423671"/>
                  </a:lnTo>
                  <a:lnTo>
                    <a:pt x="36575" y="445007"/>
                  </a:lnTo>
                  <a:lnTo>
                    <a:pt x="38100" y="446531"/>
                  </a:lnTo>
                  <a:lnTo>
                    <a:pt x="45719" y="449579"/>
                  </a:lnTo>
                  <a:lnTo>
                    <a:pt x="53339" y="454151"/>
                  </a:lnTo>
                  <a:lnTo>
                    <a:pt x="60959" y="457200"/>
                  </a:lnTo>
                  <a:lnTo>
                    <a:pt x="68579" y="458724"/>
                  </a:lnTo>
                  <a:lnTo>
                    <a:pt x="77723" y="460247"/>
                  </a:lnTo>
                  <a:lnTo>
                    <a:pt x="1952243" y="460247"/>
                  </a:lnTo>
                  <a:lnTo>
                    <a:pt x="1961388" y="458724"/>
                  </a:lnTo>
                  <a:lnTo>
                    <a:pt x="1984248" y="449579"/>
                  </a:lnTo>
                  <a:lnTo>
                    <a:pt x="1990343" y="446531"/>
                  </a:lnTo>
                  <a:lnTo>
                    <a:pt x="1990343" y="445007"/>
                  </a:lnTo>
                  <a:lnTo>
                    <a:pt x="1991867" y="445007"/>
                  </a:lnTo>
                  <a:lnTo>
                    <a:pt x="2002536" y="435863"/>
                  </a:lnTo>
                  <a:lnTo>
                    <a:pt x="2004060" y="434339"/>
                  </a:lnTo>
                  <a:lnTo>
                    <a:pt x="73151" y="434339"/>
                  </a:lnTo>
                  <a:lnTo>
                    <a:pt x="67055" y="432815"/>
                  </a:lnTo>
                  <a:lnTo>
                    <a:pt x="60959" y="429767"/>
                  </a:lnTo>
                  <a:lnTo>
                    <a:pt x="54102" y="425195"/>
                  </a:lnTo>
                  <a:lnTo>
                    <a:pt x="53339" y="425195"/>
                  </a:lnTo>
                  <a:lnTo>
                    <a:pt x="44450" y="417575"/>
                  </a:lnTo>
                  <a:lnTo>
                    <a:pt x="44195" y="417575"/>
                  </a:lnTo>
                  <a:lnTo>
                    <a:pt x="42671" y="416051"/>
                  </a:lnTo>
                  <a:lnTo>
                    <a:pt x="42889" y="416051"/>
                  </a:lnTo>
                  <a:lnTo>
                    <a:pt x="35051" y="406907"/>
                  </a:lnTo>
                  <a:lnTo>
                    <a:pt x="32003" y="402336"/>
                  </a:lnTo>
                  <a:lnTo>
                    <a:pt x="30479" y="397763"/>
                  </a:lnTo>
                  <a:lnTo>
                    <a:pt x="27431" y="391667"/>
                  </a:lnTo>
                  <a:lnTo>
                    <a:pt x="25907" y="387095"/>
                  </a:lnTo>
                  <a:lnTo>
                    <a:pt x="25907" y="77724"/>
                  </a:lnTo>
                  <a:lnTo>
                    <a:pt x="27431" y="71627"/>
                  </a:lnTo>
                  <a:lnTo>
                    <a:pt x="28955" y="67055"/>
                  </a:lnTo>
                  <a:lnTo>
                    <a:pt x="30479" y="60959"/>
                  </a:lnTo>
                  <a:lnTo>
                    <a:pt x="36575" y="51815"/>
                  </a:lnTo>
                  <a:lnTo>
                    <a:pt x="44195" y="41147"/>
                  </a:lnTo>
                  <a:lnTo>
                    <a:pt x="46228" y="41147"/>
                  </a:lnTo>
                  <a:lnTo>
                    <a:pt x="53339" y="35051"/>
                  </a:lnTo>
                  <a:lnTo>
                    <a:pt x="51815" y="35051"/>
                  </a:lnTo>
                  <a:lnTo>
                    <a:pt x="57911" y="32003"/>
                  </a:lnTo>
                  <a:lnTo>
                    <a:pt x="62483" y="28955"/>
                  </a:lnTo>
                  <a:lnTo>
                    <a:pt x="74675" y="25907"/>
                  </a:lnTo>
                  <a:lnTo>
                    <a:pt x="79247" y="25907"/>
                  </a:lnTo>
                  <a:lnTo>
                    <a:pt x="86867" y="24383"/>
                  </a:lnTo>
                  <a:close/>
                </a:path>
                <a:path w="2028825" h="460375">
                  <a:moveTo>
                    <a:pt x="1976627" y="423671"/>
                  </a:moveTo>
                  <a:lnTo>
                    <a:pt x="1970531" y="428243"/>
                  </a:lnTo>
                  <a:lnTo>
                    <a:pt x="1965960" y="429767"/>
                  </a:lnTo>
                  <a:lnTo>
                    <a:pt x="1959864" y="432815"/>
                  </a:lnTo>
                  <a:lnTo>
                    <a:pt x="1953767" y="434339"/>
                  </a:lnTo>
                  <a:lnTo>
                    <a:pt x="2004060" y="434339"/>
                  </a:lnTo>
                  <a:lnTo>
                    <a:pt x="2010917" y="425195"/>
                  </a:lnTo>
                  <a:lnTo>
                    <a:pt x="1975103" y="425195"/>
                  </a:lnTo>
                  <a:lnTo>
                    <a:pt x="1976627" y="423671"/>
                  </a:lnTo>
                  <a:close/>
                </a:path>
                <a:path w="2028825" h="460375">
                  <a:moveTo>
                    <a:pt x="51815" y="423671"/>
                  </a:moveTo>
                  <a:lnTo>
                    <a:pt x="53339" y="425195"/>
                  </a:lnTo>
                  <a:lnTo>
                    <a:pt x="54102" y="425195"/>
                  </a:lnTo>
                  <a:lnTo>
                    <a:pt x="51815" y="423671"/>
                  </a:lnTo>
                  <a:close/>
                </a:path>
                <a:path w="2028825" h="460375">
                  <a:moveTo>
                    <a:pt x="1984883" y="416813"/>
                  </a:moveTo>
                  <a:lnTo>
                    <a:pt x="1975103" y="425195"/>
                  </a:lnTo>
                  <a:lnTo>
                    <a:pt x="2010917" y="425195"/>
                  </a:lnTo>
                  <a:lnTo>
                    <a:pt x="2013203" y="422147"/>
                  </a:lnTo>
                  <a:lnTo>
                    <a:pt x="2015947" y="417575"/>
                  </a:lnTo>
                  <a:lnTo>
                    <a:pt x="1984248" y="417575"/>
                  </a:lnTo>
                  <a:lnTo>
                    <a:pt x="1984883" y="416813"/>
                  </a:lnTo>
                  <a:close/>
                </a:path>
                <a:path w="2028825" h="460375">
                  <a:moveTo>
                    <a:pt x="42671" y="416051"/>
                  </a:moveTo>
                  <a:lnTo>
                    <a:pt x="44195" y="417575"/>
                  </a:lnTo>
                  <a:lnTo>
                    <a:pt x="43492" y="416755"/>
                  </a:lnTo>
                  <a:lnTo>
                    <a:pt x="42671" y="416051"/>
                  </a:lnTo>
                  <a:close/>
                </a:path>
                <a:path w="2028825" h="460375">
                  <a:moveTo>
                    <a:pt x="43492" y="416755"/>
                  </a:moveTo>
                  <a:lnTo>
                    <a:pt x="44195" y="417575"/>
                  </a:lnTo>
                  <a:lnTo>
                    <a:pt x="44450" y="417575"/>
                  </a:lnTo>
                  <a:lnTo>
                    <a:pt x="43492" y="416755"/>
                  </a:lnTo>
                  <a:close/>
                </a:path>
                <a:path w="2028825" h="460375">
                  <a:moveTo>
                    <a:pt x="1985772" y="416051"/>
                  </a:moveTo>
                  <a:lnTo>
                    <a:pt x="1984883" y="416813"/>
                  </a:lnTo>
                  <a:lnTo>
                    <a:pt x="1984248" y="417575"/>
                  </a:lnTo>
                  <a:lnTo>
                    <a:pt x="1985772" y="416051"/>
                  </a:lnTo>
                  <a:close/>
                </a:path>
                <a:path w="2028825" h="460375">
                  <a:moveTo>
                    <a:pt x="2016861" y="416051"/>
                  </a:moveTo>
                  <a:lnTo>
                    <a:pt x="1985772" y="416051"/>
                  </a:lnTo>
                  <a:lnTo>
                    <a:pt x="1984248" y="417575"/>
                  </a:lnTo>
                  <a:lnTo>
                    <a:pt x="2015947" y="417575"/>
                  </a:lnTo>
                  <a:lnTo>
                    <a:pt x="2016861" y="416051"/>
                  </a:lnTo>
                  <a:close/>
                </a:path>
                <a:path w="2028825" h="460375">
                  <a:moveTo>
                    <a:pt x="2015947" y="41147"/>
                  </a:moveTo>
                  <a:lnTo>
                    <a:pt x="1984248" y="41147"/>
                  </a:lnTo>
                  <a:lnTo>
                    <a:pt x="1993391" y="51815"/>
                  </a:lnTo>
                  <a:lnTo>
                    <a:pt x="1996439" y="56387"/>
                  </a:lnTo>
                  <a:lnTo>
                    <a:pt x="1997964" y="62483"/>
                  </a:lnTo>
                  <a:lnTo>
                    <a:pt x="2001012" y="67055"/>
                  </a:lnTo>
                  <a:lnTo>
                    <a:pt x="2001012" y="73151"/>
                  </a:lnTo>
                  <a:lnTo>
                    <a:pt x="2002536" y="79247"/>
                  </a:lnTo>
                  <a:lnTo>
                    <a:pt x="2002536" y="382524"/>
                  </a:lnTo>
                  <a:lnTo>
                    <a:pt x="2001012" y="388619"/>
                  </a:lnTo>
                  <a:lnTo>
                    <a:pt x="1999488" y="393191"/>
                  </a:lnTo>
                  <a:lnTo>
                    <a:pt x="1997964" y="399288"/>
                  </a:lnTo>
                  <a:lnTo>
                    <a:pt x="1991867" y="408431"/>
                  </a:lnTo>
                  <a:lnTo>
                    <a:pt x="1984883" y="416813"/>
                  </a:lnTo>
                  <a:lnTo>
                    <a:pt x="1985772" y="416051"/>
                  </a:lnTo>
                  <a:lnTo>
                    <a:pt x="2016861" y="416051"/>
                  </a:lnTo>
                  <a:lnTo>
                    <a:pt x="2017776" y="414527"/>
                  </a:lnTo>
                  <a:lnTo>
                    <a:pt x="2022348" y="408431"/>
                  </a:lnTo>
                  <a:lnTo>
                    <a:pt x="2023872" y="399288"/>
                  </a:lnTo>
                  <a:lnTo>
                    <a:pt x="2026919" y="391667"/>
                  </a:lnTo>
                  <a:lnTo>
                    <a:pt x="2028443" y="382524"/>
                  </a:lnTo>
                  <a:lnTo>
                    <a:pt x="2028443" y="83819"/>
                  </a:lnTo>
                  <a:lnTo>
                    <a:pt x="2026919" y="76200"/>
                  </a:lnTo>
                  <a:lnTo>
                    <a:pt x="2026919" y="67055"/>
                  </a:lnTo>
                  <a:lnTo>
                    <a:pt x="2017776" y="44195"/>
                  </a:lnTo>
                  <a:lnTo>
                    <a:pt x="2015947" y="41147"/>
                  </a:lnTo>
                  <a:close/>
                </a:path>
                <a:path w="2028825" h="460375">
                  <a:moveTo>
                    <a:pt x="42889" y="416051"/>
                  </a:moveTo>
                  <a:lnTo>
                    <a:pt x="42671" y="416051"/>
                  </a:lnTo>
                  <a:lnTo>
                    <a:pt x="43492" y="416755"/>
                  </a:lnTo>
                  <a:lnTo>
                    <a:pt x="42889" y="416051"/>
                  </a:lnTo>
                  <a:close/>
                </a:path>
                <a:path w="2028825" h="460375">
                  <a:moveTo>
                    <a:pt x="46228" y="41147"/>
                  </a:moveTo>
                  <a:lnTo>
                    <a:pt x="44195" y="41147"/>
                  </a:lnTo>
                  <a:lnTo>
                    <a:pt x="42671" y="44195"/>
                  </a:lnTo>
                  <a:lnTo>
                    <a:pt x="46228" y="41147"/>
                  </a:lnTo>
                  <a:close/>
                </a:path>
                <a:path w="2028825" h="460375">
                  <a:moveTo>
                    <a:pt x="2004060" y="24383"/>
                  </a:moveTo>
                  <a:lnTo>
                    <a:pt x="1943100" y="24383"/>
                  </a:lnTo>
                  <a:lnTo>
                    <a:pt x="1949196" y="25907"/>
                  </a:lnTo>
                  <a:lnTo>
                    <a:pt x="1955291" y="25907"/>
                  </a:lnTo>
                  <a:lnTo>
                    <a:pt x="1961388" y="27431"/>
                  </a:lnTo>
                  <a:lnTo>
                    <a:pt x="1967484" y="30479"/>
                  </a:lnTo>
                  <a:lnTo>
                    <a:pt x="1972055" y="32003"/>
                  </a:lnTo>
                  <a:lnTo>
                    <a:pt x="1976627" y="35051"/>
                  </a:lnTo>
                  <a:lnTo>
                    <a:pt x="1975103" y="35051"/>
                  </a:lnTo>
                  <a:lnTo>
                    <a:pt x="1985772" y="44195"/>
                  </a:lnTo>
                  <a:lnTo>
                    <a:pt x="1984248" y="41147"/>
                  </a:lnTo>
                  <a:lnTo>
                    <a:pt x="2015947" y="41147"/>
                  </a:lnTo>
                  <a:lnTo>
                    <a:pt x="2013203" y="36575"/>
                  </a:lnTo>
                  <a:lnTo>
                    <a:pt x="2004060" y="25907"/>
                  </a:lnTo>
                  <a:lnTo>
                    <a:pt x="2004060" y="24383"/>
                  </a:lnTo>
                  <a:close/>
                </a:path>
                <a:path w="2028825" h="460375">
                  <a:moveTo>
                    <a:pt x="1950719" y="0"/>
                  </a:moveTo>
                  <a:lnTo>
                    <a:pt x="76200" y="0"/>
                  </a:lnTo>
                  <a:lnTo>
                    <a:pt x="67055" y="1524"/>
                  </a:lnTo>
                  <a:lnTo>
                    <a:pt x="59435" y="3047"/>
                  </a:lnTo>
                  <a:lnTo>
                    <a:pt x="51815" y="6095"/>
                  </a:lnTo>
                  <a:lnTo>
                    <a:pt x="44195" y="10667"/>
                  </a:lnTo>
                  <a:lnTo>
                    <a:pt x="38100" y="13715"/>
                  </a:lnTo>
                  <a:lnTo>
                    <a:pt x="36575" y="15239"/>
                  </a:lnTo>
                  <a:lnTo>
                    <a:pt x="25907" y="24383"/>
                  </a:lnTo>
                  <a:lnTo>
                    <a:pt x="2002536" y="24383"/>
                  </a:lnTo>
                  <a:lnTo>
                    <a:pt x="1991867" y="15239"/>
                  </a:lnTo>
                  <a:lnTo>
                    <a:pt x="1990343" y="15239"/>
                  </a:lnTo>
                  <a:lnTo>
                    <a:pt x="1990343" y="13715"/>
                  </a:lnTo>
                  <a:lnTo>
                    <a:pt x="1982724" y="9143"/>
                  </a:lnTo>
                  <a:lnTo>
                    <a:pt x="1967484" y="3047"/>
                  </a:lnTo>
                  <a:lnTo>
                    <a:pt x="1959864" y="1524"/>
                  </a:lnTo>
                  <a:lnTo>
                    <a:pt x="19507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71501" y="2001838"/>
            <a:ext cx="1748204" cy="260350"/>
          </a:xfrm>
          <a:prstGeom prst="rect">
            <a:avLst/>
          </a:prstGeom>
        </p:spPr>
        <p:txBody>
          <a:bodyPr lIns="0" tIns="10835" rIns="0" bIns="0">
            <a:spAutoFit/>
          </a:bodyPr>
          <a:lstStyle/>
          <a:p>
            <a:pPr marL="10319">
              <a:spcBef>
                <a:spcPts val="85"/>
              </a:spcBef>
              <a:defRPr/>
            </a:pPr>
            <a:r>
              <a:rPr sz="1625" b="1" spc="-4" dirty="0">
                <a:latin typeface="Carlito"/>
                <a:cs typeface="Carlito"/>
              </a:rPr>
              <a:t>Sadar</a:t>
            </a:r>
            <a:r>
              <a:rPr sz="1625" b="1" spc="-45" dirty="0">
                <a:latin typeface="Carlito"/>
                <a:cs typeface="Carlito"/>
              </a:rPr>
              <a:t> </a:t>
            </a:r>
            <a:r>
              <a:rPr sz="1625" b="1" spc="-4" dirty="0">
                <a:latin typeface="Carlito"/>
                <a:cs typeface="Carlito"/>
              </a:rPr>
              <a:t>Gender</a:t>
            </a:r>
            <a:endParaRPr sz="1625" dirty="0">
              <a:latin typeface="Carlito"/>
              <a:cs typeface="Carlito"/>
            </a:endParaRPr>
          </a:p>
        </p:txBody>
      </p:sp>
      <p:sp>
        <p:nvSpPr>
          <p:cNvPr id="41994" name="object 15"/>
          <p:cNvSpPr>
            <a:spLocks noChangeArrowheads="1"/>
          </p:cNvSpPr>
          <p:nvPr/>
        </p:nvSpPr>
        <p:spPr bwMode="auto">
          <a:xfrm>
            <a:off x="2252297" y="2687641"/>
            <a:ext cx="5946531" cy="6318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1995" name="object 16"/>
          <p:cNvGrpSpPr>
            <a:grpSpLocks/>
          </p:cNvGrpSpPr>
          <p:nvPr/>
        </p:nvGrpSpPr>
        <p:grpSpPr bwMode="auto">
          <a:xfrm>
            <a:off x="483578" y="2695578"/>
            <a:ext cx="1579685" cy="428625"/>
            <a:chOff x="1054608" y="2118359"/>
            <a:chExt cx="2105025" cy="527685"/>
          </a:xfrm>
        </p:grpSpPr>
        <p:sp>
          <p:nvSpPr>
            <p:cNvPr id="42011" name="object 17"/>
            <p:cNvSpPr>
              <a:spLocks/>
            </p:cNvSpPr>
            <p:nvPr/>
          </p:nvSpPr>
          <p:spPr bwMode="auto">
            <a:xfrm>
              <a:off x="1066800" y="2130551"/>
              <a:ext cx="2078989" cy="502920"/>
            </a:xfrm>
            <a:custGeom>
              <a:avLst/>
              <a:gdLst>
                <a:gd name="T0" fmla="*/ 1994916 w 2078989"/>
                <a:gd name="T1" fmla="*/ 0 h 502919"/>
                <a:gd name="T2" fmla="*/ 83819 w 2078989"/>
                <a:gd name="T3" fmla="*/ 0 h 502919"/>
                <a:gd name="T4" fmla="*/ 51434 w 2078989"/>
                <a:gd name="T5" fmla="*/ 6453 h 502919"/>
                <a:gd name="T6" fmla="*/ 24765 w 2078989"/>
                <a:gd name="T7" fmla="*/ 24193 h 502919"/>
                <a:gd name="T8" fmla="*/ 6667 w 2078989"/>
                <a:gd name="T9" fmla="*/ 50792 h 502919"/>
                <a:gd name="T10" fmla="*/ 0 w 2078989"/>
                <a:gd name="T11" fmla="*/ 83819 h 502919"/>
                <a:gd name="T12" fmla="*/ 0 w 2078989"/>
                <a:gd name="T13" fmla="*/ 419100 h 502919"/>
                <a:gd name="T14" fmla="*/ 6667 w 2078989"/>
                <a:gd name="T15" fmla="*/ 451485 h 502919"/>
                <a:gd name="T16" fmla="*/ 24765 w 2078989"/>
                <a:gd name="T17" fmla="*/ 478154 h 502919"/>
                <a:gd name="T18" fmla="*/ 51434 w 2078989"/>
                <a:gd name="T19" fmla="*/ 496252 h 502919"/>
                <a:gd name="T20" fmla="*/ 83819 w 2078989"/>
                <a:gd name="T21" fmla="*/ 502919 h 502919"/>
                <a:gd name="T22" fmla="*/ 1994916 w 2078989"/>
                <a:gd name="T23" fmla="*/ 502919 h 502919"/>
                <a:gd name="T24" fmla="*/ 2027943 w 2078989"/>
                <a:gd name="T25" fmla="*/ 496252 h 502919"/>
                <a:gd name="T26" fmla="*/ 2054542 w 2078989"/>
                <a:gd name="T27" fmla="*/ 478154 h 502919"/>
                <a:gd name="T28" fmla="*/ 2072282 w 2078989"/>
                <a:gd name="T29" fmla="*/ 451484 h 502919"/>
                <a:gd name="T30" fmla="*/ 2078736 w 2078989"/>
                <a:gd name="T31" fmla="*/ 419100 h 502919"/>
                <a:gd name="T32" fmla="*/ 2078736 w 2078989"/>
                <a:gd name="T33" fmla="*/ 83819 h 502919"/>
                <a:gd name="T34" fmla="*/ 2072282 w 2078989"/>
                <a:gd name="T35" fmla="*/ 50792 h 502919"/>
                <a:gd name="T36" fmla="*/ 2054542 w 2078989"/>
                <a:gd name="T37" fmla="*/ 24193 h 502919"/>
                <a:gd name="T38" fmla="*/ 2027943 w 2078989"/>
                <a:gd name="T39" fmla="*/ 6453 h 502919"/>
                <a:gd name="T40" fmla="*/ 1994916 w 2078989"/>
                <a:gd name="T41" fmla="*/ 0 h 502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78989" h="502919">
                  <a:moveTo>
                    <a:pt x="1994916" y="0"/>
                  </a:moveTo>
                  <a:lnTo>
                    <a:pt x="83819" y="0"/>
                  </a:lnTo>
                  <a:lnTo>
                    <a:pt x="51434" y="6453"/>
                  </a:lnTo>
                  <a:lnTo>
                    <a:pt x="24765" y="24193"/>
                  </a:lnTo>
                  <a:lnTo>
                    <a:pt x="6667" y="50792"/>
                  </a:lnTo>
                  <a:lnTo>
                    <a:pt x="0" y="83819"/>
                  </a:lnTo>
                  <a:lnTo>
                    <a:pt x="0" y="419100"/>
                  </a:lnTo>
                  <a:lnTo>
                    <a:pt x="6667" y="451485"/>
                  </a:lnTo>
                  <a:lnTo>
                    <a:pt x="24765" y="478154"/>
                  </a:lnTo>
                  <a:lnTo>
                    <a:pt x="51434" y="496252"/>
                  </a:lnTo>
                  <a:lnTo>
                    <a:pt x="83819" y="502919"/>
                  </a:lnTo>
                  <a:lnTo>
                    <a:pt x="1994916" y="502919"/>
                  </a:lnTo>
                  <a:lnTo>
                    <a:pt x="2027943" y="496252"/>
                  </a:lnTo>
                  <a:lnTo>
                    <a:pt x="2054542" y="478154"/>
                  </a:lnTo>
                  <a:lnTo>
                    <a:pt x="2072282" y="451484"/>
                  </a:lnTo>
                  <a:lnTo>
                    <a:pt x="2078736" y="419100"/>
                  </a:lnTo>
                  <a:lnTo>
                    <a:pt x="2078736" y="83819"/>
                  </a:lnTo>
                  <a:lnTo>
                    <a:pt x="2072282" y="50792"/>
                  </a:lnTo>
                  <a:lnTo>
                    <a:pt x="2054542" y="24193"/>
                  </a:lnTo>
                  <a:lnTo>
                    <a:pt x="2027943" y="6453"/>
                  </a:lnTo>
                  <a:lnTo>
                    <a:pt x="1994916" y="0"/>
                  </a:lnTo>
                  <a:close/>
                </a:path>
              </a:pathLst>
            </a:custGeom>
            <a:solidFill>
              <a:srgbClr val="F2DC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12" name="object 18"/>
            <p:cNvSpPr>
              <a:spLocks/>
            </p:cNvSpPr>
            <p:nvPr/>
          </p:nvSpPr>
          <p:spPr bwMode="auto">
            <a:xfrm>
              <a:off x="1054608" y="2118359"/>
              <a:ext cx="2105025" cy="527685"/>
            </a:xfrm>
            <a:custGeom>
              <a:avLst/>
              <a:gdLst>
                <a:gd name="T0" fmla="*/ 86867 w 2105025"/>
                <a:gd name="T1" fmla="*/ 0 h 527685"/>
                <a:gd name="T2" fmla="*/ 57911 w 2105025"/>
                <a:gd name="T3" fmla="*/ 7619 h 527685"/>
                <a:gd name="T4" fmla="*/ 42671 w 2105025"/>
                <a:gd name="T5" fmla="*/ 16763 h 527685"/>
                <a:gd name="T6" fmla="*/ 7619 w 2105025"/>
                <a:gd name="T7" fmla="*/ 59435 h 527685"/>
                <a:gd name="T8" fmla="*/ 0 w 2105025"/>
                <a:gd name="T9" fmla="*/ 431291 h 527685"/>
                <a:gd name="T10" fmla="*/ 4571 w 2105025"/>
                <a:gd name="T11" fmla="*/ 460247 h 527685"/>
                <a:gd name="T12" fmla="*/ 12191 w 2105025"/>
                <a:gd name="T13" fmla="*/ 477011 h 527685"/>
                <a:gd name="T14" fmla="*/ 22859 w 2105025"/>
                <a:gd name="T15" fmla="*/ 493775 h 527685"/>
                <a:gd name="T16" fmla="*/ 42671 w 2105025"/>
                <a:gd name="T17" fmla="*/ 512063 h 527685"/>
                <a:gd name="T18" fmla="*/ 59435 w 2105025"/>
                <a:gd name="T19" fmla="*/ 521207 h 527685"/>
                <a:gd name="T20" fmla="*/ 86867 w 2105025"/>
                <a:gd name="T21" fmla="*/ 527303 h 527685"/>
                <a:gd name="T22" fmla="*/ 2028443 w 2105025"/>
                <a:gd name="T23" fmla="*/ 525779 h 527685"/>
                <a:gd name="T24" fmla="*/ 2069591 w 2105025"/>
                <a:gd name="T25" fmla="*/ 505967 h 527685"/>
                <a:gd name="T26" fmla="*/ 97535 w 2105025"/>
                <a:gd name="T27" fmla="*/ 502919 h 527685"/>
                <a:gd name="T28" fmla="*/ 82295 w 2105025"/>
                <a:gd name="T29" fmla="*/ 501395 h 527685"/>
                <a:gd name="T30" fmla="*/ 68579 w 2105025"/>
                <a:gd name="T31" fmla="*/ 496823 h 527685"/>
                <a:gd name="T32" fmla="*/ 56387 w 2105025"/>
                <a:gd name="T33" fmla="*/ 489203 h 527685"/>
                <a:gd name="T34" fmla="*/ 45719 w 2105025"/>
                <a:gd name="T35" fmla="*/ 481583 h 527685"/>
                <a:gd name="T36" fmla="*/ 38100 w 2105025"/>
                <a:gd name="T37" fmla="*/ 470915 h 527685"/>
                <a:gd name="T38" fmla="*/ 30479 w 2105025"/>
                <a:gd name="T39" fmla="*/ 458723 h 527685"/>
                <a:gd name="T40" fmla="*/ 25907 w 2105025"/>
                <a:gd name="T41" fmla="*/ 437388 h 527685"/>
                <a:gd name="T42" fmla="*/ 51815 w 2105025"/>
                <a:gd name="T43" fmla="*/ 41147 h 527685"/>
                <a:gd name="T44" fmla="*/ 89915 w 2105025"/>
                <a:gd name="T45" fmla="*/ 24383 h 527685"/>
                <a:gd name="T46" fmla="*/ 2068067 w 2105025"/>
                <a:gd name="T47" fmla="*/ 21335 h 527685"/>
                <a:gd name="T48" fmla="*/ 2052827 w 2105025"/>
                <a:gd name="T49" fmla="*/ 10667 h 527685"/>
                <a:gd name="T50" fmla="*/ 2036064 w 2105025"/>
                <a:gd name="T51" fmla="*/ 3047 h 527685"/>
                <a:gd name="T52" fmla="*/ 2071877 w 2105025"/>
                <a:gd name="T53" fmla="*/ 24383 h 527685"/>
                <a:gd name="T54" fmla="*/ 2016252 w 2105025"/>
                <a:gd name="T55" fmla="*/ 25907 h 527685"/>
                <a:gd name="T56" fmla="*/ 2029967 w 2105025"/>
                <a:gd name="T57" fmla="*/ 27431 h 527685"/>
                <a:gd name="T58" fmla="*/ 2052827 w 2105025"/>
                <a:gd name="T59" fmla="*/ 41147 h 527685"/>
                <a:gd name="T60" fmla="*/ 2063496 w 2105025"/>
                <a:gd name="T61" fmla="*/ 51815 h 527685"/>
                <a:gd name="T62" fmla="*/ 2071115 w 2105025"/>
                <a:gd name="T63" fmla="*/ 62483 h 527685"/>
                <a:gd name="T64" fmla="*/ 2075688 w 2105025"/>
                <a:gd name="T65" fmla="*/ 74675 h 527685"/>
                <a:gd name="T66" fmla="*/ 2078736 w 2105025"/>
                <a:gd name="T67" fmla="*/ 438911 h 527685"/>
                <a:gd name="T68" fmla="*/ 2028443 w 2105025"/>
                <a:gd name="T69" fmla="*/ 499871 h 527685"/>
                <a:gd name="T70" fmla="*/ 2014727 w 2105025"/>
                <a:gd name="T71" fmla="*/ 501395 h 527685"/>
                <a:gd name="T72" fmla="*/ 2072030 w 2105025"/>
                <a:gd name="T73" fmla="*/ 502919 h 527685"/>
                <a:gd name="T74" fmla="*/ 2083308 w 2105025"/>
                <a:gd name="T75" fmla="*/ 492251 h 527685"/>
                <a:gd name="T76" fmla="*/ 2097024 w 2105025"/>
                <a:gd name="T77" fmla="*/ 467867 h 527685"/>
                <a:gd name="T78" fmla="*/ 2103119 w 2105025"/>
                <a:gd name="T79" fmla="*/ 440435 h 527685"/>
                <a:gd name="T80" fmla="*/ 2104643 w 2105025"/>
                <a:gd name="T81" fmla="*/ 94487 h 527685"/>
                <a:gd name="T82" fmla="*/ 2081784 w 2105025"/>
                <a:gd name="T83" fmla="*/ 33527 h 527685"/>
                <a:gd name="T84" fmla="*/ 2071877 w 2105025"/>
                <a:gd name="T85" fmla="*/ 24383 h 527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05025" h="527685">
                  <a:moveTo>
                    <a:pt x="2017776" y="0"/>
                  </a:moveTo>
                  <a:lnTo>
                    <a:pt x="86867" y="0"/>
                  </a:lnTo>
                  <a:lnTo>
                    <a:pt x="76200" y="1523"/>
                  </a:lnTo>
                  <a:lnTo>
                    <a:pt x="57911" y="7619"/>
                  </a:lnTo>
                  <a:lnTo>
                    <a:pt x="50291" y="10667"/>
                  </a:lnTo>
                  <a:lnTo>
                    <a:pt x="42671" y="16763"/>
                  </a:lnTo>
                  <a:lnTo>
                    <a:pt x="35051" y="21335"/>
                  </a:lnTo>
                  <a:lnTo>
                    <a:pt x="7619" y="59435"/>
                  </a:lnTo>
                  <a:lnTo>
                    <a:pt x="0" y="86867"/>
                  </a:lnTo>
                  <a:lnTo>
                    <a:pt x="0" y="431291"/>
                  </a:lnTo>
                  <a:lnTo>
                    <a:pt x="1523" y="441959"/>
                  </a:lnTo>
                  <a:lnTo>
                    <a:pt x="4571" y="460247"/>
                  </a:lnTo>
                  <a:lnTo>
                    <a:pt x="7619" y="469391"/>
                  </a:lnTo>
                  <a:lnTo>
                    <a:pt x="12191" y="477011"/>
                  </a:lnTo>
                  <a:lnTo>
                    <a:pt x="16763" y="486155"/>
                  </a:lnTo>
                  <a:lnTo>
                    <a:pt x="22859" y="493775"/>
                  </a:lnTo>
                  <a:lnTo>
                    <a:pt x="35051" y="505967"/>
                  </a:lnTo>
                  <a:lnTo>
                    <a:pt x="42671" y="512063"/>
                  </a:lnTo>
                  <a:lnTo>
                    <a:pt x="51815" y="516635"/>
                  </a:lnTo>
                  <a:lnTo>
                    <a:pt x="59435" y="521207"/>
                  </a:lnTo>
                  <a:lnTo>
                    <a:pt x="68579" y="524255"/>
                  </a:lnTo>
                  <a:lnTo>
                    <a:pt x="86867" y="527303"/>
                  </a:lnTo>
                  <a:lnTo>
                    <a:pt x="2017776" y="527303"/>
                  </a:lnTo>
                  <a:lnTo>
                    <a:pt x="2028443" y="525779"/>
                  </a:lnTo>
                  <a:lnTo>
                    <a:pt x="2046731" y="519683"/>
                  </a:lnTo>
                  <a:lnTo>
                    <a:pt x="2069591" y="505967"/>
                  </a:lnTo>
                  <a:lnTo>
                    <a:pt x="2072030" y="502919"/>
                  </a:lnTo>
                  <a:lnTo>
                    <a:pt x="97535" y="502919"/>
                  </a:lnTo>
                  <a:lnTo>
                    <a:pt x="88391" y="501395"/>
                  </a:lnTo>
                  <a:lnTo>
                    <a:pt x="82295" y="501395"/>
                  </a:lnTo>
                  <a:lnTo>
                    <a:pt x="74675" y="498347"/>
                  </a:lnTo>
                  <a:lnTo>
                    <a:pt x="68579" y="496823"/>
                  </a:lnTo>
                  <a:lnTo>
                    <a:pt x="62483" y="493775"/>
                  </a:lnTo>
                  <a:lnTo>
                    <a:pt x="56387" y="489203"/>
                  </a:lnTo>
                  <a:lnTo>
                    <a:pt x="50291" y="486155"/>
                  </a:lnTo>
                  <a:lnTo>
                    <a:pt x="45719" y="481583"/>
                  </a:lnTo>
                  <a:lnTo>
                    <a:pt x="41147" y="475488"/>
                  </a:lnTo>
                  <a:lnTo>
                    <a:pt x="38100" y="470915"/>
                  </a:lnTo>
                  <a:lnTo>
                    <a:pt x="33528" y="464819"/>
                  </a:lnTo>
                  <a:lnTo>
                    <a:pt x="30479" y="458723"/>
                  </a:lnTo>
                  <a:lnTo>
                    <a:pt x="28955" y="452627"/>
                  </a:lnTo>
                  <a:lnTo>
                    <a:pt x="25907" y="437388"/>
                  </a:lnTo>
                  <a:lnTo>
                    <a:pt x="25907" y="88391"/>
                  </a:lnTo>
                  <a:lnTo>
                    <a:pt x="51815" y="41147"/>
                  </a:lnTo>
                  <a:lnTo>
                    <a:pt x="83819" y="25907"/>
                  </a:lnTo>
                  <a:lnTo>
                    <a:pt x="89915" y="24383"/>
                  </a:lnTo>
                  <a:lnTo>
                    <a:pt x="2071877" y="24383"/>
                  </a:lnTo>
                  <a:lnTo>
                    <a:pt x="2068067" y="21335"/>
                  </a:lnTo>
                  <a:lnTo>
                    <a:pt x="2061972" y="15239"/>
                  </a:lnTo>
                  <a:lnTo>
                    <a:pt x="2052827" y="10667"/>
                  </a:lnTo>
                  <a:lnTo>
                    <a:pt x="2045208" y="6095"/>
                  </a:lnTo>
                  <a:lnTo>
                    <a:pt x="2036064" y="3047"/>
                  </a:lnTo>
                  <a:lnTo>
                    <a:pt x="2017776" y="0"/>
                  </a:lnTo>
                  <a:close/>
                </a:path>
                <a:path w="2105025" h="527685">
                  <a:moveTo>
                    <a:pt x="2071877" y="24383"/>
                  </a:moveTo>
                  <a:lnTo>
                    <a:pt x="2007108" y="24383"/>
                  </a:lnTo>
                  <a:lnTo>
                    <a:pt x="2016252" y="25907"/>
                  </a:lnTo>
                  <a:lnTo>
                    <a:pt x="2022348" y="25907"/>
                  </a:lnTo>
                  <a:lnTo>
                    <a:pt x="2029967" y="27431"/>
                  </a:lnTo>
                  <a:lnTo>
                    <a:pt x="2048255" y="36575"/>
                  </a:lnTo>
                  <a:lnTo>
                    <a:pt x="2052827" y="41147"/>
                  </a:lnTo>
                  <a:lnTo>
                    <a:pt x="2058924" y="45719"/>
                  </a:lnTo>
                  <a:lnTo>
                    <a:pt x="2063496" y="51815"/>
                  </a:lnTo>
                  <a:lnTo>
                    <a:pt x="2066543" y="56387"/>
                  </a:lnTo>
                  <a:lnTo>
                    <a:pt x="2071115" y="62483"/>
                  </a:lnTo>
                  <a:lnTo>
                    <a:pt x="2074164" y="68579"/>
                  </a:lnTo>
                  <a:lnTo>
                    <a:pt x="2075688" y="74675"/>
                  </a:lnTo>
                  <a:lnTo>
                    <a:pt x="2078736" y="89915"/>
                  </a:lnTo>
                  <a:lnTo>
                    <a:pt x="2078736" y="438911"/>
                  </a:lnTo>
                  <a:lnTo>
                    <a:pt x="2061972" y="477011"/>
                  </a:lnTo>
                  <a:lnTo>
                    <a:pt x="2028443" y="499871"/>
                  </a:lnTo>
                  <a:lnTo>
                    <a:pt x="2020824" y="501395"/>
                  </a:lnTo>
                  <a:lnTo>
                    <a:pt x="2014727" y="501395"/>
                  </a:lnTo>
                  <a:lnTo>
                    <a:pt x="2007108" y="502919"/>
                  </a:lnTo>
                  <a:lnTo>
                    <a:pt x="2072030" y="502919"/>
                  </a:lnTo>
                  <a:lnTo>
                    <a:pt x="2075688" y="498347"/>
                  </a:lnTo>
                  <a:lnTo>
                    <a:pt x="2083308" y="492251"/>
                  </a:lnTo>
                  <a:lnTo>
                    <a:pt x="2092452" y="477011"/>
                  </a:lnTo>
                  <a:lnTo>
                    <a:pt x="2097024" y="467867"/>
                  </a:lnTo>
                  <a:lnTo>
                    <a:pt x="2103119" y="449579"/>
                  </a:lnTo>
                  <a:lnTo>
                    <a:pt x="2103119" y="440435"/>
                  </a:lnTo>
                  <a:lnTo>
                    <a:pt x="2104643" y="431291"/>
                  </a:lnTo>
                  <a:lnTo>
                    <a:pt x="2104643" y="94487"/>
                  </a:lnTo>
                  <a:lnTo>
                    <a:pt x="2100072" y="67055"/>
                  </a:lnTo>
                  <a:lnTo>
                    <a:pt x="2081784" y="33527"/>
                  </a:lnTo>
                  <a:lnTo>
                    <a:pt x="2075688" y="27431"/>
                  </a:lnTo>
                  <a:lnTo>
                    <a:pt x="2071877" y="243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33046" y="2762250"/>
            <a:ext cx="1619250" cy="260350"/>
          </a:xfrm>
          <a:prstGeom prst="rect">
            <a:avLst/>
          </a:prstGeom>
        </p:spPr>
        <p:txBody>
          <a:bodyPr lIns="0" tIns="10835" rIns="0" bIns="0">
            <a:spAutoFit/>
          </a:bodyPr>
          <a:lstStyle/>
          <a:p>
            <a:pPr marL="10319">
              <a:spcBef>
                <a:spcPts val="85"/>
              </a:spcBef>
              <a:defRPr/>
            </a:pPr>
            <a:r>
              <a:rPr sz="1625" b="1" spc="-16" dirty="0">
                <a:latin typeface="Carlito"/>
                <a:cs typeface="Carlito"/>
              </a:rPr>
              <a:t>Peka</a:t>
            </a:r>
            <a:r>
              <a:rPr sz="1625" b="1" spc="-49" dirty="0">
                <a:latin typeface="Carlito"/>
                <a:cs typeface="Carlito"/>
              </a:rPr>
              <a:t> </a:t>
            </a:r>
            <a:r>
              <a:rPr sz="1625" b="1" spc="-4" dirty="0">
                <a:latin typeface="Carlito"/>
                <a:cs typeface="Carlito"/>
              </a:rPr>
              <a:t>Gender</a:t>
            </a:r>
            <a:endParaRPr sz="1625" dirty="0">
              <a:latin typeface="Carlito"/>
              <a:cs typeface="Carlito"/>
            </a:endParaRPr>
          </a:p>
        </p:txBody>
      </p:sp>
      <p:grpSp>
        <p:nvGrpSpPr>
          <p:cNvPr id="41997" name="object 20"/>
          <p:cNvGrpSpPr>
            <a:grpSpLocks/>
          </p:cNvGrpSpPr>
          <p:nvPr/>
        </p:nvGrpSpPr>
        <p:grpSpPr bwMode="auto">
          <a:xfrm>
            <a:off x="521678" y="3708400"/>
            <a:ext cx="1535723" cy="455613"/>
            <a:chOff x="1130808" y="2965703"/>
            <a:chExt cx="2048510" cy="561340"/>
          </a:xfrm>
        </p:grpSpPr>
        <p:sp>
          <p:nvSpPr>
            <p:cNvPr id="42009" name="object 21"/>
            <p:cNvSpPr>
              <a:spLocks/>
            </p:cNvSpPr>
            <p:nvPr/>
          </p:nvSpPr>
          <p:spPr bwMode="auto">
            <a:xfrm>
              <a:off x="1144524" y="2977895"/>
              <a:ext cx="2022475" cy="535305"/>
            </a:xfrm>
            <a:custGeom>
              <a:avLst/>
              <a:gdLst>
                <a:gd name="T0" fmla="*/ 1932432 w 2022475"/>
                <a:gd name="T1" fmla="*/ 0 h 535304"/>
                <a:gd name="T2" fmla="*/ 88391 w 2022475"/>
                <a:gd name="T3" fmla="*/ 0 h 535304"/>
                <a:gd name="T4" fmla="*/ 54006 w 2022475"/>
                <a:gd name="T5" fmla="*/ 6977 h 535304"/>
                <a:gd name="T6" fmla="*/ 25907 w 2022475"/>
                <a:gd name="T7" fmla="*/ 26098 h 535304"/>
                <a:gd name="T8" fmla="*/ 6953 w 2022475"/>
                <a:gd name="T9" fmla="*/ 54649 h 535304"/>
                <a:gd name="T10" fmla="*/ 0 w 2022475"/>
                <a:gd name="T11" fmla="*/ 89916 h 535304"/>
                <a:gd name="T12" fmla="*/ 0 w 2022475"/>
                <a:gd name="T13" fmla="*/ 446532 h 535304"/>
                <a:gd name="T14" fmla="*/ 6953 w 2022475"/>
                <a:gd name="T15" fmla="*/ 480917 h 535304"/>
                <a:gd name="T16" fmla="*/ 25908 w 2022475"/>
                <a:gd name="T17" fmla="*/ 509015 h 535304"/>
                <a:gd name="T18" fmla="*/ 54006 w 2022475"/>
                <a:gd name="T19" fmla="*/ 527970 h 535304"/>
                <a:gd name="T20" fmla="*/ 88391 w 2022475"/>
                <a:gd name="T21" fmla="*/ 534924 h 535304"/>
                <a:gd name="T22" fmla="*/ 1932432 w 2022475"/>
                <a:gd name="T23" fmla="*/ 534924 h 535304"/>
                <a:gd name="T24" fmla="*/ 1967698 w 2022475"/>
                <a:gd name="T25" fmla="*/ 527970 h 535304"/>
                <a:gd name="T26" fmla="*/ 1996249 w 2022475"/>
                <a:gd name="T27" fmla="*/ 509015 h 535304"/>
                <a:gd name="T28" fmla="*/ 2015370 w 2022475"/>
                <a:gd name="T29" fmla="*/ 480917 h 535304"/>
                <a:gd name="T30" fmla="*/ 2022348 w 2022475"/>
                <a:gd name="T31" fmla="*/ 446532 h 535304"/>
                <a:gd name="T32" fmla="*/ 2022348 w 2022475"/>
                <a:gd name="T33" fmla="*/ 89916 h 535304"/>
                <a:gd name="T34" fmla="*/ 2015370 w 2022475"/>
                <a:gd name="T35" fmla="*/ 54649 h 535304"/>
                <a:gd name="T36" fmla="*/ 1996249 w 2022475"/>
                <a:gd name="T37" fmla="*/ 26098 h 535304"/>
                <a:gd name="T38" fmla="*/ 1967698 w 2022475"/>
                <a:gd name="T39" fmla="*/ 6977 h 535304"/>
                <a:gd name="T40" fmla="*/ 1932432 w 2022475"/>
                <a:gd name="T41" fmla="*/ 0 h 535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2475" h="535304">
                  <a:moveTo>
                    <a:pt x="1932432" y="0"/>
                  </a:moveTo>
                  <a:lnTo>
                    <a:pt x="88391" y="0"/>
                  </a:lnTo>
                  <a:lnTo>
                    <a:pt x="54006" y="6977"/>
                  </a:lnTo>
                  <a:lnTo>
                    <a:pt x="25907" y="26098"/>
                  </a:lnTo>
                  <a:lnTo>
                    <a:pt x="6953" y="54649"/>
                  </a:lnTo>
                  <a:lnTo>
                    <a:pt x="0" y="89916"/>
                  </a:lnTo>
                  <a:lnTo>
                    <a:pt x="0" y="446532"/>
                  </a:lnTo>
                  <a:lnTo>
                    <a:pt x="6953" y="480917"/>
                  </a:lnTo>
                  <a:lnTo>
                    <a:pt x="25908" y="509015"/>
                  </a:lnTo>
                  <a:lnTo>
                    <a:pt x="54006" y="527970"/>
                  </a:lnTo>
                  <a:lnTo>
                    <a:pt x="88391" y="534924"/>
                  </a:lnTo>
                  <a:lnTo>
                    <a:pt x="1932432" y="534924"/>
                  </a:lnTo>
                  <a:lnTo>
                    <a:pt x="1967698" y="527970"/>
                  </a:lnTo>
                  <a:lnTo>
                    <a:pt x="1996249" y="509015"/>
                  </a:lnTo>
                  <a:lnTo>
                    <a:pt x="2015370" y="480917"/>
                  </a:lnTo>
                  <a:lnTo>
                    <a:pt x="2022348" y="446532"/>
                  </a:lnTo>
                  <a:lnTo>
                    <a:pt x="2022348" y="89916"/>
                  </a:lnTo>
                  <a:lnTo>
                    <a:pt x="2015370" y="54649"/>
                  </a:lnTo>
                  <a:lnTo>
                    <a:pt x="1996249" y="26098"/>
                  </a:lnTo>
                  <a:lnTo>
                    <a:pt x="1967698" y="6977"/>
                  </a:lnTo>
                  <a:lnTo>
                    <a:pt x="1932432" y="0"/>
                  </a:lnTo>
                  <a:close/>
                </a:path>
              </a:pathLst>
            </a:custGeom>
            <a:solidFill>
              <a:srgbClr val="60E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10" name="object 22"/>
            <p:cNvSpPr>
              <a:spLocks/>
            </p:cNvSpPr>
            <p:nvPr/>
          </p:nvSpPr>
          <p:spPr bwMode="auto">
            <a:xfrm>
              <a:off x="1130808" y="2965703"/>
              <a:ext cx="2048510" cy="561340"/>
            </a:xfrm>
            <a:custGeom>
              <a:avLst/>
              <a:gdLst>
                <a:gd name="T0" fmla="*/ 91439 w 2048510"/>
                <a:gd name="T1" fmla="*/ 0 h 561339"/>
                <a:gd name="T2" fmla="*/ 62483 w 2048510"/>
                <a:gd name="T3" fmla="*/ 7620 h 561339"/>
                <a:gd name="T4" fmla="*/ 36575 w 2048510"/>
                <a:gd name="T5" fmla="*/ 22860 h 561339"/>
                <a:gd name="T6" fmla="*/ 22859 w 2048510"/>
                <a:gd name="T7" fmla="*/ 36575 h 561339"/>
                <a:gd name="T8" fmla="*/ 3047 w 2048510"/>
                <a:gd name="T9" fmla="*/ 82296 h 561339"/>
                <a:gd name="T10" fmla="*/ 0 w 2048510"/>
                <a:gd name="T11" fmla="*/ 102108 h 561339"/>
                <a:gd name="T12" fmla="*/ 18287 w 2048510"/>
                <a:gd name="T13" fmla="*/ 516636 h 561339"/>
                <a:gd name="T14" fmla="*/ 54863 w 2048510"/>
                <a:gd name="T15" fmla="*/ 548639 h 561339"/>
                <a:gd name="T16" fmla="*/ 73151 w 2048510"/>
                <a:gd name="T17" fmla="*/ 556260 h 561339"/>
                <a:gd name="T18" fmla="*/ 92963 w 2048510"/>
                <a:gd name="T19" fmla="*/ 559308 h 561339"/>
                <a:gd name="T20" fmla="*/ 1947672 w 2048510"/>
                <a:gd name="T21" fmla="*/ 560832 h 561339"/>
                <a:gd name="T22" fmla="*/ 1978152 w 2048510"/>
                <a:gd name="T23" fmla="*/ 556260 h 561339"/>
                <a:gd name="T24" fmla="*/ 1994915 w 2048510"/>
                <a:gd name="T25" fmla="*/ 547115 h 561339"/>
                <a:gd name="T26" fmla="*/ 2013585 w 2048510"/>
                <a:gd name="T27" fmla="*/ 534924 h 561339"/>
                <a:gd name="T28" fmla="*/ 79247 w 2048510"/>
                <a:gd name="T29" fmla="*/ 531876 h 561339"/>
                <a:gd name="T30" fmla="*/ 65531 w 2048510"/>
                <a:gd name="T31" fmla="*/ 525779 h 561339"/>
                <a:gd name="T32" fmla="*/ 42671 w 2048510"/>
                <a:gd name="T33" fmla="*/ 505967 h 561339"/>
                <a:gd name="T34" fmla="*/ 35051 w 2048510"/>
                <a:gd name="T35" fmla="*/ 493775 h 561339"/>
                <a:gd name="T36" fmla="*/ 28955 w 2048510"/>
                <a:gd name="T37" fmla="*/ 480060 h 561339"/>
                <a:gd name="T38" fmla="*/ 25907 w 2048510"/>
                <a:gd name="T39" fmla="*/ 466344 h 561339"/>
                <a:gd name="T40" fmla="*/ 28955 w 2048510"/>
                <a:gd name="T41" fmla="*/ 77724 h 561339"/>
                <a:gd name="T42" fmla="*/ 35051 w 2048510"/>
                <a:gd name="T43" fmla="*/ 64008 h 561339"/>
                <a:gd name="T44" fmla="*/ 86867 w 2048510"/>
                <a:gd name="T45" fmla="*/ 25908 h 561339"/>
                <a:gd name="T46" fmla="*/ 103631 w 2048510"/>
                <a:gd name="T47" fmla="*/ 24384 h 561339"/>
                <a:gd name="T48" fmla="*/ 2002536 w 2048510"/>
                <a:gd name="T49" fmla="*/ 16763 h 561339"/>
                <a:gd name="T50" fmla="*/ 1985772 w 2048510"/>
                <a:gd name="T51" fmla="*/ 7620 h 561339"/>
                <a:gd name="T52" fmla="*/ 1965960 w 2048510"/>
                <a:gd name="T53" fmla="*/ 1524 h 561339"/>
                <a:gd name="T54" fmla="*/ 2012061 w 2048510"/>
                <a:gd name="T55" fmla="*/ 24384 h 561339"/>
                <a:gd name="T56" fmla="*/ 1955291 w 2048510"/>
                <a:gd name="T57" fmla="*/ 25908 h 561339"/>
                <a:gd name="T58" fmla="*/ 1970531 w 2048510"/>
                <a:gd name="T59" fmla="*/ 28956 h 561339"/>
                <a:gd name="T60" fmla="*/ 1984248 w 2048510"/>
                <a:gd name="T61" fmla="*/ 35051 h 561339"/>
                <a:gd name="T62" fmla="*/ 1994915 w 2048510"/>
                <a:gd name="T63" fmla="*/ 42672 h 561339"/>
                <a:gd name="T64" fmla="*/ 2014727 w 2048510"/>
                <a:gd name="T65" fmla="*/ 65532 h 561339"/>
                <a:gd name="T66" fmla="*/ 2019300 w 2048510"/>
                <a:gd name="T67" fmla="*/ 79248 h 561339"/>
                <a:gd name="T68" fmla="*/ 2022348 w 2048510"/>
                <a:gd name="T69" fmla="*/ 466344 h 561339"/>
                <a:gd name="T70" fmla="*/ 1994915 w 2048510"/>
                <a:gd name="T71" fmla="*/ 518160 h 561339"/>
                <a:gd name="T72" fmla="*/ 1969008 w 2048510"/>
                <a:gd name="T73" fmla="*/ 531876 h 561339"/>
                <a:gd name="T74" fmla="*/ 2013585 w 2048510"/>
                <a:gd name="T75" fmla="*/ 534924 h 561339"/>
                <a:gd name="T76" fmla="*/ 2048255 w 2048510"/>
                <a:gd name="T77" fmla="*/ 467867 h 561339"/>
                <a:gd name="T78" fmla="*/ 2036064 w 2048510"/>
                <a:gd name="T79" fmla="*/ 51815 h 561339"/>
                <a:gd name="T80" fmla="*/ 2025396 w 2048510"/>
                <a:gd name="T81" fmla="*/ 36575 h 561339"/>
                <a:gd name="T82" fmla="*/ 2012061 w 2048510"/>
                <a:gd name="T83" fmla="*/ 24384 h 561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48510" h="561339">
                  <a:moveTo>
                    <a:pt x="1956815" y="0"/>
                  </a:moveTo>
                  <a:lnTo>
                    <a:pt x="91439" y="0"/>
                  </a:lnTo>
                  <a:lnTo>
                    <a:pt x="80772" y="1524"/>
                  </a:lnTo>
                  <a:lnTo>
                    <a:pt x="62483" y="7620"/>
                  </a:lnTo>
                  <a:lnTo>
                    <a:pt x="44195" y="16763"/>
                  </a:lnTo>
                  <a:lnTo>
                    <a:pt x="36575" y="22860"/>
                  </a:lnTo>
                  <a:lnTo>
                    <a:pt x="30479" y="30479"/>
                  </a:lnTo>
                  <a:lnTo>
                    <a:pt x="22859" y="36575"/>
                  </a:lnTo>
                  <a:lnTo>
                    <a:pt x="4571" y="71627"/>
                  </a:lnTo>
                  <a:lnTo>
                    <a:pt x="3047" y="82296"/>
                  </a:lnTo>
                  <a:lnTo>
                    <a:pt x="1523" y="91439"/>
                  </a:lnTo>
                  <a:lnTo>
                    <a:pt x="0" y="102108"/>
                  </a:lnTo>
                  <a:lnTo>
                    <a:pt x="0" y="458724"/>
                  </a:lnTo>
                  <a:lnTo>
                    <a:pt x="18287" y="516636"/>
                  </a:lnTo>
                  <a:lnTo>
                    <a:pt x="45719" y="542544"/>
                  </a:lnTo>
                  <a:lnTo>
                    <a:pt x="54863" y="548639"/>
                  </a:lnTo>
                  <a:lnTo>
                    <a:pt x="62483" y="553212"/>
                  </a:lnTo>
                  <a:lnTo>
                    <a:pt x="73151" y="556260"/>
                  </a:lnTo>
                  <a:lnTo>
                    <a:pt x="82295" y="557784"/>
                  </a:lnTo>
                  <a:lnTo>
                    <a:pt x="92963" y="559308"/>
                  </a:lnTo>
                  <a:lnTo>
                    <a:pt x="102107" y="560832"/>
                  </a:lnTo>
                  <a:lnTo>
                    <a:pt x="1947672" y="560832"/>
                  </a:lnTo>
                  <a:lnTo>
                    <a:pt x="1956815" y="559308"/>
                  </a:lnTo>
                  <a:lnTo>
                    <a:pt x="1978152" y="556260"/>
                  </a:lnTo>
                  <a:lnTo>
                    <a:pt x="1987296" y="551688"/>
                  </a:lnTo>
                  <a:lnTo>
                    <a:pt x="1994915" y="547115"/>
                  </a:lnTo>
                  <a:lnTo>
                    <a:pt x="2004060" y="542544"/>
                  </a:lnTo>
                  <a:lnTo>
                    <a:pt x="2013585" y="534924"/>
                  </a:lnTo>
                  <a:lnTo>
                    <a:pt x="94487" y="534924"/>
                  </a:lnTo>
                  <a:lnTo>
                    <a:pt x="79247" y="531876"/>
                  </a:lnTo>
                  <a:lnTo>
                    <a:pt x="71628" y="528827"/>
                  </a:lnTo>
                  <a:lnTo>
                    <a:pt x="65531" y="525779"/>
                  </a:lnTo>
                  <a:lnTo>
                    <a:pt x="47243" y="512063"/>
                  </a:lnTo>
                  <a:lnTo>
                    <a:pt x="42671" y="505967"/>
                  </a:lnTo>
                  <a:lnTo>
                    <a:pt x="38100" y="501396"/>
                  </a:lnTo>
                  <a:lnTo>
                    <a:pt x="35051" y="493775"/>
                  </a:lnTo>
                  <a:lnTo>
                    <a:pt x="32003" y="487679"/>
                  </a:lnTo>
                  <a:lnTo>
                    <a:pt x="28955" y="480060"/>
                  </a:lnTo>
                  <a:lnTo>
                    <a:pt x="27431" y="473963"/>
                  </a:lnTo>
                  <a:lnTo>
                    <a:pt x="25907" y="466344"/>
                  </a:lnTo>
                  <a:lnTo>
                    <a:pt x="25907" y="92963"/>
                  </a:lnTo>
                  <a:lnTo>
                    <a:pt x="28955" y="77724"/>
                  </a:lnTo>
                  <a:lnTo>
                    <a:pt x="32003" y="71627"/>
                  </a:lnTo>
                  <a:lnTo>
                    <a:pt x="35051" y="64008"/>
                  </a:lnTo>
                  <a:lnTo>
                    <a:pt x="67055" y="33527"/>
                  </a:lnTo>
                  <a:lnTo>
                    <a:pt x="86867" y="25908"/>
                  </a:lnTo>
                  <a:lnTo>
                    <a:pt x="94487" y="25908"/>
                  </a:lnTo>
                  <a:lnTo>
                    <a:pt x="103631" y="24384"/>
                  </a:lnTo>
                  <a:lnTo>
                    <a:pt x="2012061" y="24384"/>
                  </a:lnTo>
                  <a:lnTo>
                    <a:pt x="2002536" y="16763"/>
                  </a:lnTo>
                  <a:lnTo>
                    <a:pt x="1994915" y="12191"/>
                  </a:lnTo>
                  <a:lnTo>
                    <a:pt x="1985772" y="7620"/>
                  </a:lnTo>
                  <a:lnTo>
                    <a:pt x="1976627" y="4572"/>
                  </a:lnTo>
                  <a:lnTo>
                    <a:pt x="1965960" y="1524"/>
                  </a:lnTo>
                  <a:lnTo>
                    <a:pt x="1956815" y="0"/>
                  </a:lnTo>
                  <a:close/>
                </a:path>
                <a:path w="2048510" h="561339">
                  <a:moveTo>
                    <a:pt x="2012061" y="24384"/>
                  </a:moveTo>
                  <a:lnTo>
                    <a:pt x="1946148" y="24384"/>
                  </a:lnTo>
                  <a:lnTo>
                    <a:pt x="1955291" y="25908"/>
                  </a:lnTo>
                  <a:lnTo>
                    <a:pt x="1962912" y="25908"/>
                  </a:lnTo>
                  <a:lnTo>
                    <a:pt x="1970531" y="28956"/>
                  </a:lnTo>
                  <a:lnTo>
                    <a:pt x="1976627" y="30479"/>
                  </a:lnTo>
                  <a:lnTo>
                    <a:pt x="1984248" y="35051"/>
                  </a:lnTo>
                  <a:lnTo>
                    <a:pt x="1990343" y="38100"/>
                  </a:lnTo>
                  <a:lnTo>
                    <a:pt x="1994915" y="42672"/>
                  </a:lnTo>
                  <a:lnTo>
                    <a:pt x="2001012" y="47244"/>
                  </a:lnTo>
                  <a:lnTo>
                    <a:pt x="2014727" y="65532"/>
                  </a:lnTo>
                  <a:lnTo>
                    <a:pt x="2017776" y="71627"/>
                  </a:lnTo>
                  <a:lnTo>
                    <a:pt x="2019300" y="79248"/>
                  </a:lnTo>
                  <a:lnTo>
                    <a:pt x="2022348" y="86867"/>
                  </a:lnTo>
                  <a:lnTo>
                    <a:pt x="2022348" y="466344"/>
                  </a:lnTo>
                  <a:lnTo>
                    <a:pt x="2019300" y="481584"/>
                  </a:lnTo>
                  <a:lnTo>
                    <a:pt x="1994915" y="518160"/>
                  </a:lnTo>
                  <a:lnTo>
                    <a:pt x="1975103" y="528827"/>
                  </a:lnTo>
                  <a:lnTo>
                    <a:pt x="1969008" y="531876"/>
                  </a:lnTo>
                  <a:lnTo>
                    <a:pt x="1953767" y="534924"/>
                  </a:lnTo>
                  <a:lnTo>
                    <a:pt x="2013585" y="534924"/>
                  </a:lnTo>
                  <a:lnTo>
                    <a:pt x="2040636" y="496824"/>
                  </a:lnTo>
                  <a:lnTo>
                    <a:pt x="2048255" y="467867"/>
                  </a:lnTo>
                  <a:lnTo>
                    <a:pt x="2048255" y="89915"/>
                  </a:lnTo>
                  <a:lnTo>
                    <a:pt x="2036064" y="51815"/>
                  </a:lnTo>
                  <a:lnTo>
                    <a:pt x="2029967" y="44196"/>
                  </a:lnTo>
                  <a:lnTo>
                    <a:pt x="2025396" y="36575"/>
                  </a:lnTo>
                  <a:lnTo>
                    <a:pt x="2017776" y="28956"/>
                  </a:lnTo>
                  <a:lnTo>
                    <a:pt x="2012061" y="243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16928" y="3775075"/>
            <a:ext cx="1617785" cy="226384"/>
          </a:xfrm>
          <a:prstGeom prst="rect">
            <a:avLst/>
          </a:prstGeom>
        </p:spPr>
        <p:txBody>
          <a:bodyPr lIns="0" tIns="10835" rIns="0" bIns="0">
            <a:spAutoFit/>
          </a:bodyPr>
          <a:lstStyle/>
          <a:p>
            <a:pPr marL="10319">
              <a:spcBef>
                <a:spcPts val="85"/>
              </a:spcBef>
              <a:defRPr/>
            </a:pPr>
            <a:r>
              <a:rPr sz="1400" b="1" spc="-8" dirty="0">
                <a:latin typeface="Carlito"/>
                <a:cs typeface="Carlito"/>
              </a:rPr>
              <a:t>Mawas</a:t>
            </a:r>
            <a:r>
              <a:rPr sz="1400" b="1" spc="-57" dirty="0">
                <a:latin typeface="Carlito"/>
                <a:cs typeface="Carlito"/>
              </a:rPr>
              <a:t> </a:t>
            </a:r>
            <a:r>
              <a:rPr sz="1400" b="1" spc="-4" dirty="0">
                <a:latin typeface="Carlito"/>
                <a:cs typeface="Carlito"/>
              </a:rPr>
              <a:t>Gender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217128" y="3752850"/>
            <a:ext cx="5981700" cy="514350"/>
          </a:xfrm>
          <a:custGeom>
            <a:avLst/>
            <a:gdLst/>
            <a:ahLst/>
            <a:cxnLst/>
            <a:rect l="l" t="t" r="r" b="b"/>
            <a:pathLst>
              <a:path w="5012690" h="693420">
                <a:moveTo>
                  <a:pt x="4896611" y="0"/>
                </a:moveTo>
                <a:lnTo>
                  <a:pt x="114300" y="0"/>
                </a:lnTo>
                <a:lnTo>
                  <a:pt x="70080" y="9096"/>
                </a:lnTo>
                <a:lnTo>
                  <a:pt x="33718" y="33909"/>
                </a:lnTo>
                <a:lnTo>
                  <a:pt x="9072" y="70723"/>
                </a:lnTo>
                <a:lnTo>
                  <a:pt x="0" y="115824"/>
                </a:lnTo>
                <a:lnTo>
                  <a:pt x="0" y="577596"/>
                </a:lnTo>
                <a:lnTo>
                  <a:pt x="9072" y="622696"/>
                </a:lnTo>
                <a:lnTo>
                  <a:pt x="33718" y="659511"/>
                </a:lnTo>
                <a:lnTo>
                  <a:pt x="70080" y="684323"/>
                </a:lnTo>
                <a:lnTo>
                  <a:pt x="114300" y="693420"/>
                </a:lnTo>
                <a:lnTo>
                  <a:pt x="4896611" y="693420"/>
                </a:lnTo>
                <a:lnTo>
                  <a:pt x="4941712" y="684323"/>
                </a:lnTo>
                <a:lnTo>
                  <a:pt x="4978527" y="659511"/>
                </a:lnTo>
                <a:lnTo>
                  <a:pt x="5003339" y="622696"/>
                </a:lnTo>
                <a:lnTo>
                  <a:pt x="5012435" y="577596"/>
                </a:lnTo>
                <a:lnTo>
                  <a:pt x="5012435" y="115824"/>
                </a:lnTo>
                <a:lnTo>
                  <a:pt x="5003339" y="70723"/>
                </a:lnTo>
                <a:lnTo>
                  <a:pt x="4978526" y="33909"/>
                </a:lnTo>
                <a:lnTo>
                  <a:pt x="4941712" y="9096"/>
                </a:lnTo>
                <a:lnTo>
                  <a:pt x="4896611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lIns="0" tIns="0" rIns="0" bIns="0"/>
          <a:lstStyle/>
          <a:p>
            <a:pPr marL="225425" indent="-104775">
              <a:lnSpc>
                <a:spcPts val="1800"/>
              </a:lnSpc>
              <a:spcBef>
                <a:spcPts val="1200"/>
              </a:spcBef>
            </a:pPr>
            <a:r>
              <a:rPr lang="en-US" b="1">
                <a:latin typeface="Carlito"/>
                <a:ea typeface="Carlito"/>
                <a:cs typeface="Carlito"/>
              </a:rPr>
              <a:t>Kemampuan seseorang dalam memandang  suatu keadaan dengan perspektif gender</a:t>
            </a:r>
            <a:endParaRPr lang="en-US">
              <a:latin typeface="Carlito"/>
              <a:ea typeface="Carlito"/>
              <a:cs typeface="Carlito"/>
            </a:endParaRPr>
          </a:p>
          <a:p>
            <a:pPr marL="225425" indent="-104775"/>
            <a:endParaRPr lang="en-US"/>
          </a:p>
        </p:txBody>
      </p:sp>
      <p:sp>
        <p:nvSpPr>
          <p:cNvPr id="27" name="object 27"/>
          <p:cNvSpPr txBox="1"/>
          <p:nvPr/>
        </p:nvSpPr>
        <p:spPr>
          <a:xfrm>
            <a:off x="2349012" y="2709866"/>
            <a:ext cx="6139962" cy="490537"/>
          </a:xfrm>
          <a:prstGeom prst="rect">
            <a:avLst/>
          </a:prstGeom>
        </p:spPr>
        <p:txBody>
          <a:bodyPr lIns="0" tIns="30956" rIns="0" bIns="0">
            <a:spAutoFit/>
          </a:bodyPr>
          <a:lstStyle>
            <a:lvl1pPr marL="9525"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8526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3098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7670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224213" indent="225425" eaLnBrk="0" fontAlgn="base" hangingPunct="0">
              <a:spcBef>
                <a:spcPct val="0"/>
              </a:spcBef>
              <a:spcAft>
                <a:spcPct val="0"/>
              </a:spcAft>
              <a:tabLst>
                <a:tab pos="195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2000"/>
              </a:lnSpc>
              <a:spcBef>
                <a:spcPts val="250"/>
              </a:spcBef>
            </a:pPr>
            <a:r>
              <a:rPr lang="en-US" sz="1600" b="1">
                <a:latin typeface="Carlito"/>
                <a:ea typeface="Carlito"/>
                <a:cs typeface="Carlito"/>
              </a:rPr>
              <a:t>Muncul kepekaan dalam melihat dan  menilai hasil pembangunan/aspek  kehidupan dari perspektif gender</a:t>
            </a:r>
            <a:endParaRPr lang="en-US" sz="1600">
              <a:latin typeface="Carlito"/>
              <a:ea typeface="Carlito"/>
              <a:cs typeface="Carlito"/>
            </a:endParaRPr>
          </a:p>
        </p:txBody>
      </p:sp>
      <p:grpSp>
        <p:nvGrpSpPr>
          <p:cNvPr id="42001" name="object 28"/>
          <p:cNvGrpSpPr>
            <a:grpSpLocks/>
          </p:cNvGrpSpPr>
          <p:nvPr/>
        </p:nvGrpSpPr>
        <p:grpSpPr bwMode="auto">
          <a:xfrm>
            <a:off x="2529255" y="4672013"/>
            <a:ext cx="5594838" cy="457200"/>
            <a:chOff x="3264408" y="4223003"/>
            <a:chExt cx="5287010" cy="887094"/>
          </a:xfrm>
        </p:grpSpPr>
        <p:sp>
          <p:nvSpPr>
            <p:cNvPr id="42007" name="object 29"/>
            <p:cNvSpPr>
              <a:spLocks/>
            </p:cNvSpPr>
            <p:nvPr/>
          </p:nvSpPr>
          <p:spPr bwMode="auto">
            <a:xfrm>
              <a:off x="3278124" y="4236719"/>
              <a:ext cx="5260975" cy="861060"/>
            </a:xfrm>
            <a:custGeom>
              <a:avLst/>
              <a:gdLst>
                <a:gd name="T0" fmla="*/ 5117592 w 5260975"/>
                <a:gd name="T1" fmla="*/ 0 h 861060"/>
                <a:gd name="T2" fmla="*/ 143255 w 5260975"/>
                <a:gd name="T3" fmla="*/ 0 h 861060"/>
                <a:gd name="T4" fmla="*/ 97926 w 5260975"/>
                <a:gd name="T5" fmla="*/ 7290 h 861060"/>
                <a:gd name="T6" fmla="*/ 58594 w 5260975"/>
                <a:gd name="T7" fmla="*/ 27602 h 861060"/>
                <a:gd name="T8" fmla="*/ 27602 w 5260975"/>
                <a:gd name="T9" fmla="*/ 58594 h 861060"/>
                <a:gd name="T10" fmla="*/ 7290 w 5260975"/>
                <a:gd name="T11" fmla="*/ 97926 h 861060"/>
                <a:gd name="T12" fmla="*/ 0 w 5260975"/>
                <a:gd name="T13" fmla="*/ 143255 h 861060"/>
                <a:gd name="T14" fmla="*/ 0 w 5260975"/>
                <a:gd name="T15" fmla="*/ 717803 h 861060"/>
                <a:gd name="T16" fmla="*/ 7290 w 5260975"/>
                <a:gd name="T17" fmla="*/ 763133 h 861060"/>
                <a:gd name="T18" fmla="*/ 27602 w 5260975"/>
                <a:gd name="T19" fmla="*/ 802465 h 861060"/>
                <a:gd name="T20" fmla="*/ 58594 w 5260975"/>
                <a:gd name="T21" fmla="*/ 833457 h 861060"/>
                <a:gd name="T22" fmla="*/ 97926 w 5260975"/>
                <a:gd name="T23" fmla="*/ 853769 h 861060"/>
                <a:gd name="T24" fmla="*/ 143255 w 5260975"/>
                <a:gd name="T25" fmla="*/ 861059 h 861060"/>
                <a:gd name="T26" fmla="*/ 5117592 w 5260975"/>
                <a:gd name="T27" fmla="*/ 861059 h 861060"/>
                <a:gd name="T28" fmla="*/ 5162921 w 5260975"/>
                <a:gd name="T29" fmla="*/ 853769 h 861060"/>
                <a:gd name="T30" fmla="*/ 5202253 w 5260975"/>
                <a:gd name="T31" fmla="*/ 833457 h 861060"/>
                <a:gd name="T32" fmla="*/ 5233245 w 5260975"/>
                <a:gd name="T33" fmla="*/ 802465 h 861060"/>
                <a:gd name="T34" fmla="*/ 5253557 w 5260975"/>
                <a:gd name="T35" fmla="*/ 763133 h 861060"/>
                <a:gd name="T36" fmla="*/ 5260848 w 5260975"/>
                <a:gd name="T37" fmla="*/ 717803 h 861060"/>
                <a:gd name="T38" fmla="*/ 5260848 w 5260975"/>
                <a:gd name="T39" fmla="*/ 143255 h 861060"/>
                <a:gd name="T40" fmla="*/ 5253557 w 5260975"/>
                <a:gd name="T41" fmla="*/ 97926 h 861060"/>
                <a:gd name="T42" fmla="*/ 5233245 w 5260975"/>
                <a:gd name="T43" fmla="*/ 58594 h 861060"/>
                <a:gd name="T44" fmla="*/ 5202253 w 5260975"/>
                <a:gd name="T45" fmla="*/ 27602 h 861060"/>
                <a:gd name="T46" fmla="*/ 5162921 w 5260975"/>
                <a:gd name="T47" fmla="*/ 7290 h 861060"/>
                <a:gd name="T48" fmla="*/ 5117592 w 5260975"/>
                <a:gd name="T49" fmla="*/ 0 h 86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260975" h="861060">
                  <a:moveTo>
                    <a:pt x="5117592" y="0"/>
                  </a:moveTo>
                  <a:lnTo>
                    <a:pt x="143255" y="0"/>
                  </a:lnTo>
                  <a:lnTo>
                    <a:pt x="97926" y="7290"/>
                  </a:lnTo>
                  <a:lnTo>
                    <a:pt x="58594" y="27602"/>
                  </a:lnTo>
                  <a:lnTo>
                    <a:pt x="27602" y="58594"/>
                  </a:lnTo>
                  <a:lnTo>
                    <a:pt x="7290" y="97926"/>
                  </a:lnTo>
                  <a:lnTo>
                    <a:pt x="0" y="143255"/>
                  </a:lnTo>
                  <a:lnTo>
                    <a:pt x="0" y="717803"/>
                  </a:lnTo>
                  <a:lnTo>
                    <a:pt x="7290" y="763133"/>
                  </a:lnTo>
                  <a:lnTo>
                    <a:pt x="27602" y="802465"/>
                  </a:lnTo>
                  <a:lnTo>
                    <a:pt x="58594" y="833457"/>
                  </a:lnTo>
                  <a:lnTo>
                    <a:pt x="97926" y="853769"/>
                  </a:lnTo>
                  <a:lnTo>
                    <a:pt x="143255" y="861059"/>
                  </a:lnTo>
                  <a:lnTo>
                    <a:pt x="5117592" y="861059"/>
                  </a:lnTo>
                  <a:lnTo>
                    <a:pt x="5162921" y="853769"/>
                  </a:lnTo>
                  <a:lnTo>
                    <a:pt x="5202253" y="833457"/>
                  </a:lnTo>
                  <a:lnTo>
                    <a:pt x="5233245" y="802465"/>
                  </a:lnTo>
                  <a:lnTo>
                    <a:pt x="5253557" y="763133"/>
                  </a:lnTo>
                  <a:lnTo>
                    <a:pt x="5260848" y="717803"/>
                  </a:lnTo>
                  <a:lnTo>
                    <a:pt x="5260848" y="143255"/>
                  </a:lnTo>
                  <a:lnTo>
                    <a:pt x="5253557" y="97926"/>
                  </a:lnTo>
                  <a:lnTo>
                    <a:pt x="5233245" y="58594"/>
                  </a:lnTo>
                  <a:lnTo>
                    <a:pt x="5202253" y="27602"/>
                  </a:lnTo>
                  <a:lnTo>
                    <a:pt x="5162921" y="7290"/>
                  </a:lnTo>
                  <a:lnTo>
                    <a:pt x="5117592" y="0"/>
                  </a:lnTo>
                  <a:close/>
                </a:path>
              </a:pathLst>
            </a:custGeom>
            <a:solidFill>
              <a:srgbClr val="F2DC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8" name="object 30"/>
            <p:cNvSpPr>
              <a:spLocks/>
            </p:cNvSpPr>
            <p:nvPr/>
          </p:nvSpPr>
          <p:spPr bwMode="auto">
            <a:xfrm>
              <a:off x="3264408" y="4223003"/>
              <a:ext cx="5287010" cy="887094"/>
            </a:xfrm>
            <a:custGeom>
              <a:avLst/>
              <a:gdLst>
                <a:gd name="T0" fmla="*/ 155447 w 5287009"/>
                <a:gd name="T1" fmla="*/ 0 h 887095"/>
                <a:gd name="T2" fmla="*/ 82295 w 5287009"/>
                <a:gd name="T3" fmla="*/ 19812 h 887095"/>
                <a:gd name="T4" fmla="*/ 27431 w 5287009"/>
                <a:gd name="T5" fmla="*/ 70104 h 887095"/>
                <a:gd name="T6" fmla="*/ 12191 w 5287009"/>
                <a:gd name="T7" fmla="*/ 96012 h 887095"/>
                <a:gd name="T8" fmla="*/ 0 w 5287009"/>
                <a:gd name="T9" fmla="*/ 156972 h 887095"/>
                <a:gd name="T10" fmla="*/ 7619 w 5287009"/>
                <a:gd name="T11" fmla="*/ 778763 h 887095"/>
                <a:gd name="T12" fmla="*/ 57912 w 5287009"/>
                <a:gd name="T13" fmla="*/ 851916 h 887095"/>
                <a:gd name="T14" fmla="*/ 141731 w 5287009"/>
                <a:gd name="T15" fmla="*/ 886968 h 887095"/>
                <a:gd name="T16" fmla="*/ 5192268 w 5287009"/>
                <a:gd name="T17" fmla="*/ 874776 h 887095"/>
                <a:gd name="T18" fmla="*/ 156971 w 5287009"/>
                <a:gd name="T19" fmla="*/ 862584 h 887095"/>
                <a:gd name="T20" fmla="*/ 83819 w 5287009"/>
                <a:gd name="T21" fmla="*/ 839724 h 887095"/>
                <a:gd name="T22" fmla="*/ 28955 w 5287009"/>
                <a:gd name="T23" fmla="*/ 757428 h 887095"/>
                <a:gd name="T24" fmla="*/ 25907 w 5287009"/>
                <a:gd name="T25" fmla="*/ 143256 h 887095"/>
                <a:gd name="T26" fmla="*/ 64007 w 5287009"/>
                <a:gd name="T27" fmla="*/ 64007 h 887095"/>
                <a:gd name="T28" fmla="*/ 143255 w 5287009"/>
                <a:gd name="T29" fmla="*/ 25907 h 887095"/>
                <a:gd name="T30" fmla="*/ 5190744 w 5287009"/>
                <a:gd name="T31" fmla="*/ 12192 h 887095"/>
                <a:gd name="T32" fmla="*/ 5161788 w 5287009"/>
                <a:gd name="T33" fmla="*/ 3048 h 887095"/>
                <a:gd name="T34" fmla="*/ 5215432 w 5287009"/>
                <a:gd name="T35" fmla="*/ 25907 h 887095"/>
                <a:gd name="T36" fmla="*/ 5157216 w 5287009"/>
                <a:gd name="T37" fmla="*/ 28956 h 887095"/>
                <a:gd name="T38" fmla="*/ 5183123 w 5287009"/>
                <a:gd name="T39" fmla="*/ 36575 h 887095"/>
                <a:gd name="T40" fmla="*/ 5215127 w 5287009"/>
                <a:gd name="T41" fmla="*/ 56387 h 887095"/>
                <a:gd name="T42" fmla="*/ 5231892 w 5287009"/>
                <a:gd name="T43" fmla="*/ 74675 h 887095"/>
                <a:gd name="T44" fmla="*/ 5256275 w 5287009"/>
                <a:gd name="T45" fmla="*/ 118872 h 887095"/>
                <a:gd name="T46" fmla="*/ 5262371 w 5287009"/>
                <a:gd name="T47" fmla="*/ 156972 h 887095"/>
                <a:gd name="T48" fmla="*/ 5259323 w 5287009"/>
                <a:gd name="T49" fmla="*/ 758951 h 887095"/>
                <a:gd name="T50" fmla="*/ 5213603 w 5287009"/>
                <a:gd name="T51" fmla="*/ 833628 h 887095"/>
                <a:gd name="T52" fmla="*/ 5192268 w 5287009"/>
                <a:gd name="T53" fmla="*/ 847344 h 887095"/>
                <a:gd name="T54" fmla="*/ 5169408 w 5287009"/>
                <a:gd name="T55" fmla="*/ 856488 h 887095"/>
                <a:gd name="T56" fmla="*/ 5129784 w 5287009"/>
                <a:gd name="T57" fmla="*/ 862584 h 887095"/>
                <a:gd name="T58" fmla="*/ 5251703 w 5287009"/>
                <a:gd name="T59" fmla="*/ 830580 h 887095"/>
                <a:gd name="T60" fmla="*/ 5286756 w 5287009"/>
                <a:gd name="T61" fmla="*/ 746760 h 887095"/>
                <a:gd name="T62" fmla="*/ 5274564 w 5287009"/>
                <a:gd name="T63" fmla="*/ 96012 h 887095"/>
                <a:gd name="T64" fmla="*/ 5218175 w 5287009"/>
                <a:gd name="T65" fmla="*/ 27431 h 887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287009" h="887095">
                  <a:moveTo>
                    <a:pt x="5131308" y="0"/>
                  </a:moveTo>
                  <a:lnTo>
                    <a:pt x="155447" y="0"/>
                  </a:lnTo>
                  <a:lnTo>
                    <a:pt x="140207" y="1524"/>
                  </a:lnTo>
                  <a:lnTo>
                    <a:pt x="82295" y="19812"/>
                  </a:lnTo>
                  <a:lnTo>
                    <a:pt x="35051" y="57912"/>
                  </a:lnTo>
                  <a:lnTo>
                    <a:pt x="27431" y="70104"/>
                  </a:lnTo>
                  <a:lnTo>
                    <a:pt x="18287" y="82295"/>
                  </a:lnTo>
                  <a:lnTo>
                    <a:pt x="12191" y="96012"/>
                  </a:lnTo>
                  <a:lnTo>
                    <a:pt x="3047" y="126492"/>
                  </a:lnTo>
                  <a:lnTo>
                    <a:pt x="0" y="156972"/>
                  </a:lnTo>
                  <a:lnTo>
                    <a:pt x="0" y="731519"/>
                  </a:lnTo>
                  <a:lnTo>
                    <a:pt x="7619" y="778763"/>
                  </a:lnTo>
                  <a:lnTo>
                    <a:pt x="27431" y="819912"/>
                  </a:lnTo>
                  <a:lnTo>
                    <a:pt x="57912" y="851916"/>
                  </a:lnTo>
                  <a:lnTo>
                    <a:pt x="96012" y="876300"/>
                  </a:lnTo>
                  <a:lnTo>
                    <a:pt x="141731" y="886968"/>
                  </a:lnTo>
                  <a:lnTo>
                    <a:pt x="5148071" y="886968"/>
                  </a:lnTo>
                  <a:lnTo>
                    <a:pt x="5192268" y="874776"/>
                  </a:lnTo>
                  <a:lnTo>
                    <a:pt x="5215737" y="862584"/>
                  </a:lnTo>
                  <a:lnTo>
                    <a:pt x="156971" y="862584"/>
                  </a:lnTo>
                  <a:lnTo>
                    <a:pt x="129539" y="859536"/>
                  </a:lnTo>
                  <a:lnTo>
                    <a:pt x="83819" y="839724"/>
                  </a:lnTo>
                  <a:lnTo>
                    <a:pt x="54863" y="813816"/>
                  </a:lnTo>
                  <a:lnTo>
                    <a:pt x="28955" y="757428"/>
                  </a:lnTo>
                  <a:lnTo>
                    <a:pt x="25907" y="743712"/>
                  </a:lnTo>
                  <a:lnTo>
                    <a:pt x="25907" y="143256"/>
                  </a:lnTo>
                  <a:lnTo>
                    <a:pt x="36575" y="105156"/>
                  </a:lnTo>
                  <a:lnTo>
                    <a:pt x="64007" y="64007"/>
                  </a:lnTo>
                  <a:lnTo>
                    <a:pt x="94487" y="41148"/>
                  </a:lnTo>
                  <a:lnTo>
                    <a:pt x="143255" y="25907"/>
                  </a:lnTo>
                  <a:lnTo>
                    <a:pt x="5215432" y="25907"/>
                  </a:lnTo>
                  <a:lnTo>
                    <a:pt x="5190744" y="12192"/>
                  </a:lnTo>
                  <a:lnTo>
                    <a:pt x="5177027" y="7619"/>
                  </a:lnTo>
                  <a:lnTo>
                    <a:pt x="5161788" y="3048"/>
                  </a:lnTo>
                  <a:lnTo>
                    <a:pt x="5131308" y="0"/>
                  </a:lnTo>
                  <a:close/>
                </a:path>
                <a:path w="5287009" h="887095">
                  <a:moveTo>
                    <a:pt x="5215432" y="25907"/>
                  </a:moveTo>
                  <a:lnTo>
                    <a:pt x="5145023" y="25907"/>
                  </a:lnTo>
                  <a:lnTo>
                    <a:pt x="5157216" y="28956"/>
                  </a:lnTo>
                  <a:lnTo>
                    <a:pt x="5170932" y="32004"/>
                  </a:lnTo>
                  <a:lnTo>
                    <a:pt x="5183123" y="36575"/>
                  </a:lnTo>
                  <a:lnTo>
                    <a:pt x="5204460" y="48768"/>
                  </a:lnTo>
                  <a:lnTo>
                    <a:pt x="5215127" y="56387"/>
                  </a:lnTo>
                  <a:lnTo>
                    <a:pt x="5224271" y="64007"/>
                  </a:lnTo>
                  <a:lnTo>
                    <a:pt x="5231892" y="74675"/>
                  </a:lnTo>
                  <a:lnTo>
                    <a:pt x="5239512" y="83819"/>
                  </a:lnTo>
                  <a:lnTo>
                    <a:pt x="5256275" y="118872"/>
                  </a:lnTo>
                  <a:lnTo>
                    <a:pt x="5260847" y="144780"/>
                  </a:lnTo>
                  <a:lnTo>
                    <a:pt x="5262371" y="156972"/>
                  </a:lnTo>
                  <a:lnTo>
                    <a:pt x="5262371" y="731519"/>
                  </a:lnTo>
                  <a:lnTo>
                    <a:pt x="5259323" y="758951"/>
                  </a:lnTo>
                  <a:lnTo>
                    <a:pt x="5239512" y="804672"/>
                  </a:lnTo>
                  <a:lnTo>
                    <a:pt x="5213603" y="833628"/>
                  </a:lnTo>
                  <a:lnTo>
                    <a:pt x="5202936" y="839724"/>
                  </a:lnTo>
                  <a:lnTo>
                    <a:pt x="5192268" y="847344"/>
                  </a:lnTo>
                  <a:lnTo>
                    <a:pt x="5181599" y="851916"/>
                  </a:lnTo>
                  <a:lnTo>
                    <a:pt x="5169408" y="856488"/>
                  </a:lnTo>
                  <a:lnTo>
                    <a:pt x="5157216" y="859536"/>
                  </a:lnTo>
                  <a:lnTo>
                    <a:pt x="5129784" y="862584"/>
                  </a:lnTo>
                  <a:lnTo>
                    <a:pt x="5215737" y="862584"/>
                  </a:lnTo>
                  <a:lnTo>
                    <a:pt x="5251703" y="830580"/>
                  </a:lnTo>
                  <a:lnTo>
                    <a:pt x="5280660" y="777239"/>
                  </a:lnTo>
                  <a:lnTo>
                    <a:pt x="5286756" y="746760"/>
                  </a:lnTo>
                  <a:lnTo>
                    <a:pt x="5286756" y="140207"/>
                  </a:lnTo>
                  <a:lnTo>
                    <a:pt x="5274564" y="96012"/>
                  </a:lnTo>
                  <a:lnTo>
                    <a:pt x="5251703" y="56387"/>
                  </a:lnTo>
                  <a:lnTo>
                    <a:pt x="5218175" y="27431"/>
                  </a:lnTo>
                  <a:lnTo>
                    <a:pt x="5215432" y="259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650881" y="4672016"/>
            <a:ext cx="5416062" cy="795698"/>
          </a:xfrm>
          <a:prstGeom prst="rect">
            <a:avLst/>
          </a:prstGeom>
          <a:noFill/>
        </p:spPr>
        <p:txBody>
          <a:bodyPr lIns="0" tIns="30956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8526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3098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7670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2242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2000"/>
              </a:lnSpc>
              <a:spcBef>
                <a:spcPts val="250"/>
              </a:spcBef>
            </a:pPr>
            <a:r>
              <a:rPr lang="en-US" b="1">
                <a:latin typeface="Carlito"/>
                <a:ea typeface="Carlito"/>
                <a:cs typeface="Carlito"/>
              </a:rPr>
              <a:t>Kebijakan/program yang sudah dilakukan  dengan memperhitungkan kebutuhan laki-laki  dan perempuan</a:t>
            </a:r>
            <a:endParaRPr lang="en-US">
              <a:latin typeface="Carlito"/>
              <a:ea typeface="Carlito"/>
              <a:cs typeface="Carlito"/>
            </a:endParaRPr>
          </a:p>
        </p:txBody>
      </p:sp>
      <p:grpSp>
        <p:nvGrpSpPr>
          <p:cNvPr id="42003" name="object 32"/>
          <p:cNvGrpSpPr>
            <a:grpSpLocks/>
          </p:cNvGrpSpPr>
          <p:nvPr/>
        </p:nvGrpSpPr>
        <p:grpSpPr bwMode="auto">
          <a:xfrm>
            <a:off x="493836" y="4703763"/>
            <a:ext cx="1935773" cy="381000"/>
            <a:chOff x="1207008" y="4364735"/>
            <a:chExt cx="2048510" cy="1038225"/>
          </a:xfrm>
        </p:grpSpPr>
        <p:sp>
          <p:nvSpPr>
            <p:cNvPr id="42005" name="object 33"/>
            <p:cNvSpPr>
              <a:spLocks/>
            </p:cNvSpPr>
            <p:nvPr/>
          </p:nvSpPr>
          <p:spPr bwMode="auto">
            <a:xfrm>
              <a:off x="1219200" y="4376927"/>
              <a:ext cx="2024380" cy="1013460"/>
            </a:xfrm>
            <a:custGeom>
              <a:avLst/>
              <a:gdLst>
                <a:gd name="T0" fmla="*/ 1854708 w 2024380"/>
                <a:gd name="T1" fmla="*/ 0 h 1013460"/>
                <a:gd name="T2" fmla="*/ 169163 w 2024380"/>
                <a:gd name="T3" fmla="*/ 0 h 1013460"/>
                <a:gd name="T4" fmla="*/ 124354 w 2024380"/>
                <a:gd name="T5" fmla="*/ 6074 h 1013460"/>
                <a:gd name="T6" fmla="*/ 83989 w 2024380"/>
                <a:gd name="T7" fmla="*/ 23198 h 1013460"/>
                <a:gd name="T8" fmla="*/ 49720 w 2024380"/>
                <a:gd name="T9" fmla="*/ 49720 h 1013460"/>
                <a:gd name="T10" fmla="*/ 23198 w 2024380"/>
                <a:gd name="T11" fmla="*/ 83989 h 1013460"/>
                <a:gd name="T12" fmla="*/ 6074 w 2024380"/>
                <a:gd name="T13" fmla="*/ 124354 h 1013460"/>
                <a:gd name="T14" fmla="*/ 0 w 2024380"/>
                <a:gd name="T15" fmla="*/ 169163 h 1013460"/>
                <a:gd name="T16" fmla="*/ 0 w 2024380"/>
                <a:gd name="T17" fmla="*/ 844295 h 1013460"/>
                <a:gd name="T18" fmla="*/ 6074 w 2024380"/>
                <a:gd name="T19" fmla="*/ 889105 h 1013460"/>
                <a:gd name="T20" fmla="*/ 23198 w 2024380"/>
                <a:gd name="T21" fmla="*/ 929470 h 1013460"/>
                <a:gd name="T22" fmla="*/ 49720 w 2024380"/>
                <a:gd name="T23" fmla="*/ 963739 h 1013460"/>
                <a:gd name="T24" fmla="*/ 83989 w 2024380"/>
                <a:gd name="T25" fmla="*/ 990261 h 1013460"/>
                <a:gd name="T26" fmla="*/ 124354 w 2024380"/>
                <a:gd name="T27" fmla="*/ 1007385 h 1013460"/>
                <a:gd name="T28" fmla="*/ 169163 w 2024380"/>
                <a:gd name="T29" fmla="*/ 1013460 h 1013460"/>
                <a:gd name="T30" fmla="*/ 1854708 w 2024380"/>
                <a:gd name="T31" fmla="*/ 1013460 h 1013460"/>
                <a:gd name="T32" fmla="*/ 1899517 w 2024380"/>
                <a:gd name="T33" fmla="*/ 1007385 h 1013460"/>
                <a:gd name="T34" fmla="*/ 1939882 w 2024380"/>
                <a:gd name="T35" fmla="*/ 990261 h 1013460"/>
                <a:gd name="T36" fmla="*/ 1974151 w 2024380"/>
                <a:gd name="T37" fmla="*/ 963739 h 1013460"/>
                <a:gd name="T38" fmla="*/ 2000673 w 2024380"/>
                <a:gd name="T39" fmla="*/ 929470 h 1013460"/>
                <a:gd name="T40" fmla="*/ 2017797 w 2024380"/>
                <a:gd name="T41" fmla="*/ 889105 h 1013460"/>
                <a:gd name="T42" fmla="*/ 2023872 w 2024380"/>
                <a:gd name="T43" fmla="*/ 844295 h 1013460"/>
                <a:gd name="T44" fmla="*/ 2023872 w 2024380"/>
                <a:gd name="T45" fmla="*/ 169163 h 1013460"/>
                <a:gd name="T46" fmla="*/ 2017797 w 2024380"/>
                <a:gd name="T47" fmla="*/ 124354 h 1013460"/>
                <a:gd name="T48" fmla="*/ 2000673 w 2024380"/>
                <a:gd name="T49" fmla="*/ 83989 h 1013460"/>
                <a:gd name="T50" fmla="*/ 1974151 w 2024380"/>
                <a:gd name="T51" fmla="*/ 49720 h 1013460"/>
                <a:gd name="T52" fmla="*/ 1939882 w 2024380"/>
                <a:gd name="T53" fmla="*/ 23198 h 1013460"/>
                <a:gd name="T54" fmla="*/ 1899517 w 2024380"/>
                <a:gd name="T55" fmla="*/ 6074 h 1013460"/>
                <a:gd name="T56" fmla="*/ 1854708 w 2024380"/>
                <a:gd name="T57" fmla="*/ 0 h 101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24380" h="1013460">
                  <a:moveTo>
                    <a:pt x="1854708" y="0"/>
                  </a:moveTo>
                  <a:lnTo>
                    <a:pt x="169163" y="0"/>
                  </a:lnTo>
                  <a:lnTo>
                    <a:pt x="124354" y="6074"/>
                  </a:lnTo>
                  <a:lnTo>
                    <a:pt x="83989" y="23198"/>
                  </a:lnTo>
                  <a:lnTo>
                    <a:pt x="49720" y="49720"/>
                  </a:lnTo>
                  <a:lnTo>
                    <a:pt x="23198" y="83989"/>
                  </a:lnTo>
                  <a:lnTo>
                    <a:pt x="6074" y="124354"/>
                  </a:lnTo>
                  <a:lnTo>
                    <a:pt x="0" y="169163"/>
                  </a:lnTo>
                  <a:lnTo>
                    <a:pt x="0" y="844295"/>
                  </a:lnTo>
                  <a:lnTo>
                    <a:pt x="6074" y="889105"/>
                  </a:lnTo>
                  <a:lnTo>
                    <a:pt x="23198" y="929470"/>
                  </a:lnTo>
                  <a:lnTo>
                    <a:pt x="49720" y="963739"/>
                  </a:lnTo>
                  <a:lnTo>
                    <a:pt x="83989" y="990261"/>
                  </a:lnTo>
                  <a:lnTo>
                    <a:pt x="124354" y="1007385"/>
                  </a:lnTo>
                  <a:lnTo>
                    <a:pt x="169163" y="1013460"/>
                  </a:lnTo>
                  <a:lnTo>
                    <a:pt x="1854708" y="1013460"/>
                  </a:lnTo>
                  <a:lnTo>
                    <a:pt x="1899517" y="1007385"/>
                  </a:lnTo>
                  <a:lnTo>
                    <a:pt x="1939882" y="990261"/>
                  </a:lnTo>
                  <a:lnTo>
                    <a:pt x="1974151" y="963739"/>
                  </a:lnTo>
                  <a:lnTo>
                    <a:pt x="2000673" y="929470"/>
                  </a:lnTo>
                  <a:lnTo>
                    <a:pt x="2017797" y="889105"/>
                  </a:lnTo>
                  <a:lnTo>
                    <a:pt x="2023872" y="844295"/>
                  </a:lnTo>
                  <a:lnTo>
                    <a:pt x="2023872" y="169163"/>
                  </a:lnTo>
                  <a:lnTo>
                    <a:pt x="2017797" y="124354"/>
                  </a:lnTo>
                  <a:lnTo>
                    <a:pt x="2000673" y="83989"/>
                  </a:lnTo>
                  <a:lnTo>
                    <a:pt x="1974151" y="49720"/>
                  </a:lnTo>
                  <a:lnTo>
                    <a:pt x="1939882" y="23198"/>
                  </a:lnTo>
                  <a:lnTo>
                    <a:pt x="1899517" y="6074"/>
                  </a:lnTo>
                  <a:lnTo>
                    <a:pt x="1854708" y="0"/>
                  </a:lnTo>
                  <a:close/>
                </a:path>
              </a:pathLst>
            </a:custGeom>
            <a:solidFill>
              <a:srgbClr val="EBF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6" name="object 34"/>
            <p:cNvSpPr>
              <a:spLocks/>
            </p:cNvSpPr>
            <p:nvPr/>
          </p:nvSpPr>
          <p:spPr bwMode="auto">
            <a:xfrm>
              <a:off x="1207008" y="4364735"/>
              <a:ext cx="2048510" cy="1038225"/>
            </a:xfrm>
            <a:custGeom>
              <a:avLst/>
              <a:gdLst>
                <a:gd name="T0" fmla="*/ 1885188 w 2048510"/>
                <a:gd name="T1" fmla="*/ 0 h 1038225"/>
                <a:gd name="T2" fmla="*/ 181355 w 2048510"/>
                <a:gd name="T3" fmla="*/ 0 h 1038225"/>
                <a:gd name="T4" fmla="*/ 144779 w 2048510"/>
                <a:gd name="T5" fmla="*/ 3048 h 1038225"/>
                <a:gd name="T6" fmla="*/ 94487 w 2048510"/>
                <a:gd name="T7" fmla="*/ 21336 h 1038225"/>
                <a:gd name="T8" fmla="*/ 53339 w 2048510"/>
                <a:gd name="T9" fmla="*/ 53340 h 1038225"/>
                <a:gd name="T10" fmla="*/ 21335 w 2048510"/>
                <a:gd name="T11" fmla="*/ 96012 h 1038225"/>
                <a:gd name="T12" fmla="*/ 4571 w 2048510"/>
                <a:gd name="T13" fmla="*/ 144780 h 1038225"/>
                <a:gd name="T14" fmla="*/ 0 w 2048510"/>
                <a:gd name="T15" fmla="*/ 181356 h 1038225"/>
                <a:gd name="T16" fmla="*/ 0 w 2048510"/>
                <a:gd name="T17" fmla="*/ 858012 h 1038225"/>
                <a:gd name="T18" fmla="*/ 9143 w 2048510"/>
                <a:gd name="T19" fmla="*/ 911352 h 1038225"/>
                <a:gd name="T20" fmla="*/ 32003 w 2048510"/>
                <a:gd name="T21" fmla="*/ 958596 h 1038225"/>
                <a:gd name="T22" fmla="*/ 80772 w 2048510"/>
                <a:gd name="T23" fmla="*/ 1007364 h 1038225"/>
                <a:gd name="T24" fmla="*/ 128015 w 2048510"/>
                <a:gd name="T25" fmla="*/ 1030224 h 1038225"/>
                <a:gd name="T26" fmla="*/ 164591 w 2048510"/>
                <a:gd name="T27" fmla="*/ 1037844 h 1038225"/>
                <a:gd name="T28" fmla="*/ 1885188 w 2048510"/>
                <a:gd name="T29" fmla="*/ 1037844 h 1038225"/>
                <a:gd name="T30" fmla="*/ 1938527 w 2048510"/>
                <a:gd name="T31" fmla="*/ 1024128 h 1038225"/>
                <a:gd name="T32" fmla="*/ 1958848 w 2048510"/>
                <a:gd name="T33" fmla="*/ 1013460 h 1038225"/>
                <a:gd name="T34" fmla="*/ 181355 w 2048510"/>
                <a:gd name="T35" fmla="*/ 1013460 h 1038225"/>
                <a:gd name="T36" fmla="*/ 149351 w 2048510"/>
                <a:gd name="T37" fmla="*/ 1010412 h 1038225"/>
                <a:gd name="T38" fmla="*/ 106679 w 2048510"/>
                <a:gd name="T39" fmla="*/ 993648 h 1038225"/>
                <a:gd name="T40" fmla="*/ 60959 w 2048510"/>
                <a:gd name="T41" fmla="*/ 955548 h 1038225"/>
                <a:gd name="T42" fmla="*/ 38100 w 2048510"/>
                <a:gd name="T43" fmla="*/ 917448 h 1038225"/>
                <a:gd name="T44" fmla="*/ 25907 w 2048510"/>
                <a:gd name="T45" fmla="*/ 871728 h 1038225"/>
                <a:gd name="T46" fmla="*/ 25907 w 2048510"/>
                <a:gd name="T47" fmla="*/ 164592 h 1038225"/>
                <a:gd name="T48" fmla="*/ 38100 w 2048510"/>
                <a:gd name="T49" fmla="*/ 120396 h 1038225"/>
                <a:gd name="T50" fmla="*/ 62483 w 2048510"/>
                <a:gd name="T51" fmla="*/ 82296 h 1038225"/>
                <a:gd name="T52" fmla="*/ 71628 w 2048510"/>
                <a:gd name="T53" fmla="*/ 70104 h 1038225"/>
                <a:gd name="T54" fmla="*/ 121919 w 2048510"/>
                <a:gd name="T55" fmla="*/ 36576 h 1038225"/>
                <a:gd name="T56" fmla="*/ 166115 w 2048510"/>
                <a:gd name="T57" fmla="*/ 25908 h 1038225"/>
                <a:gd name="T58" fmla="*/ 1959864 w 2048510"/>
                <a:gd name="T59" fmla="*/ 25908 h 1038225"/>
                <a:gd name="T60" fmla="*/ 1952243 w 2048510"/>
                <a:gd name="T61" fmla="*/ 21336 h 1038225"/>
                <a:gd name="T62" fmla="*/ 1937003 w 2048510"/>
                <a:gd name="T63" fmla="*/ 13716 h 1038225"/>
                <a:gd name="T64" fmla="*/ 1920239 w 2048510"/>
                <a:gd name="T65" fmla="*/ 7620 h 1038225"/>
                <a:gd name="T66" fmla="*/ 1901952 w 2048510"/>
                <a:gd name="T67" fmla="*/ 3048 h 1038225"/>
                <a:gd name="T68" fmla="*/ 1885188 w 2048510"/>
                <a:gd name="T69" fmla="*/ 0 h 1038225"/>
                <a:gd name="T70" fmla="*/ 1959864 w 2048510"/>
                <a:gd name="T71" fmla="*/ 25908 h 1038225"/>
                <a:gd name="T72" fmla="*/ 1883664 w 2048510"/>
                <a:gd name="T73" fmla="*/ 25908 h 1038225"/>
                <a:gd name="T74" fmla="*/ 1914143 w 2048510"/>
                <a:gd name="T75" fmla="*/ 32004 h 1038225"/>
                <a:gd name="T76" fmla="*/ 1941576 w 2048510"/>
                <a:gd name="T77" fmla="*/ 44196 h 1038225"/>
                <a:gd name="T78" fmla="*/ 1978152 w 2048510"/>
                <a:gd name="T79" fmla="*/ 71628 h 1038225"/>
                <a:gd name="T80" fmla="*/ 2011679 w 2048510"/>
                <a:gd name="T81" fmla="*/ 121920 h 1038225"/>
                <a:gd name="T82" fmla="*/ 2022348 w 2048510"/>
                <a:gd name="T83" fmla="*/ 166116 h 1038225"/>
                <a:gd name="T84" fmla="*/ 2022348 w 2048510"/>
                <a:gd name="T85" fmla="*/ 873252 h 1038225"/>
                <a:gd name="T86" fmla="*/ 2010155 w 2048510"/>
                <a:gd name="T87" fmla="*/ 918972 h 1038225"/>
                <a:gd name="T88" fmla="*/ 1987296 w 2048510"/>
                <a:gd name="T89" fmla="*/ 957072 h 1038225"/>
                <a:gd name="T90" fmla="*/ 1953767 w 2048510"/>
                <a:gd name="T91" fmla="*/ 986028 h 1038225"/>
                <a:gd name="T92" fmla="*/ 1940052 w 2048510"/>
                <a:gd name="T93" fmla="*/ 995172 h 1038225"/>
                <a:gd name="T94" fmla="*/ 1926336 w 2048510"/>
                <a:gd name="T95" fmla="*/ 1001268 h 1038225"/>
                <a:gd name="T96" fmla="*/ 1912619 w 2048510"/>
                <a:gd name="T97" fmla="*/ 1005840 h 1038225"/>
                <a:gd name="T98" fmla="*/ 1897379 w 2048510"/>
                <a:gd name="T99" fmla="*/ 1010412 h 1038225"/>
                <a:gd name="T100" fmla="*/ 1865376 w 2048510"/>
                <a:gd name="T101" fmla="*/ 1013460 h 1038225"/>
                <a:gd name="T102" fmla="*/ 1958848 w 2048510"/>
                <a:gd name="T103" fmla="*/ 1013460 h 1038225"/>
                <a:gd name="T104" fmla="*/ 2007108 w 2048510"/>
                <a:gd name="T105" fmla="*/ 972312 h 1038225"/>
                <a:gd name="T106" fmla="*/ 2034539 w 2048510"/>
                <a:gd name="T107" fmla="*/ 926592 h 1038225"/>
                <a:gd name="T108" fmla="*/ 2048128 w 2048510"/>
                <a:gd name="T109" fmla="*/ 858012 h 1038225"/>
                <a:gd name="T110" fmla="*/ 2048255 w 2048510"/>
                <a:gd name="T111" fmla="*/ 181356 h 1038225"/>
                <a:gd name="T112" fmla="*/ 2046731 w 2048510"/>
                <a:gd name="T113" fmla="*/ 161544 h 1038225"/>
                <a:gd name="T114" fmla="*/ 2034539 w 2048510"/>
                <a:gd name="T115" fmla="*/ 109728 h 1038225"/>
                <a:gd name="T116" fmla="*/ 2007108 w 2048510"/>
                <a:gd name="T117" fmla="*/ 65532 h 1038225"/>
                <a:gd name="T118" fmla="*/ 1967484 w 2048510"/>
                <a:gd name="T119" fmla="*/ 30480 h 1038225"/>
                <a:gd name="T120" fmla="*/ 1959864 w 2048510"/>
                <a:gd name="T121" fmla="*/ 25908 h 1038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48510" h="1038225">
                  <a:moveTo>
                    <a:pt x="1885188" y="0"/>
                  </a:moveTo>
                  <a:lnTo>
                    <a:pt x="181355" y="0"/>
                  </a:lnTo>
                  <a:lnTo>
                    <a:pt x="144779" y="3048"/>
                  </a:lnTo>
                  <a:lnTo>
                    <a:pt x="94487" y="21336"/>
                  </a:lnTo>
                  <a:lnTo>
                    <a:pt x="53339" y="53340"/>
                  </a:lnTo>
                  <a:lnTo>
                    <a:pt x="21335" y="96012"/>
                  </a:lnTo>
                  <a:lnTo>
                    <a:pt x="4571" y="144780"/>
                  </a:lnTo>
                  <a:lnTo>
                    <a:pt x="0" y="181356"/>
                  </a:lnTo>
                  <a:lnTo>
                    <a:pt x="0" y="858012"/>
                  </a:lnTo>
                  <a:lnTo>
                    <a:pt x="9143" y="911352"/>
                  </a:lnTo>
                  <a:lnTo>
                    <a:pt x="32003" y="958596"/>
                  </a:lnTo>
                  <a:lnTo>
                    <a:pt x="80772" y="1007364"/>
                  </a:lnTo>
                  <a:lnTo>
                    <a:pt x="128015" y="1030224"/>
                  </a:lnTo>
                  <a:lnTo>
                    <a:pt x="164591" y="1037844"/>
                  </a:lnTo>
                  <a:lnTo>
                    <a:pt x="1885188" y="1037844"/>
                  </a:lnTo>
                  <a:lnTo>
                    <a:pt x="1938527" y="1024128"/>
                  </a:lnTo>
                  <a:lnTo>
                    <a:pt x="1958848" y="1013460"/>
                  </a:lnTo>
                  <a:lnTo>
                    <a:pt x="181355" y="1013460"/>
                  </a:lnTo>
                  <a:lnTo>
                    <a:pt x="149351" y="1010412"/>
                  </a:lnTo>
                  <a:lnTo>
                    <a:pt x="106679" y="993648"/>
                  </a:lnTo>
                  <a:lnTo>
                    <a:pt x="60959" y="955548"/>
                  </a:lnTo>
                  <a:lnTo>
                    <a:pt x="38100" y="917448"/>
                  </a:lnTo>
                  <a:lnTo>
                    <a:pt x="25907" y="871728"/>
                  </a:lnTo>
                  <a:lnTo>
                    <a:pt x="25907" y="164592"/>
                  </a:lnTo>
                  <a:lnTo>
                    <a:pt x="38100" y="120396"/>
                  </a:lnTo>
                  <a:lnTo>
                    <a:pt x="62483" y="82296"/>
                  </a:lnTo>
                  <a:lnTo>
                    <a:pt x="71628" y="70104"/>
                  </a:lnTo>
                  <a:lnTo>
                    <a:pt x="121919" y="36576"/>
                  </a:lnTo>
                  <a:lnTo>
                    <a:pt x="166115" y="25908"/>
                  </a:lnTo>
                  <a:lnTo>
                    <a:pt x="1959864" y="25908"/>
                  </a:lnTo>
                  <a:lnTo>
                    <a:pt x="1952243" y="21336"/>
                  </a:lnTo>
                  <a:lnTo>
                    <a:pt x="1937003" y="13716"/>
                  </a:lnTo>
                  <a:lnTo>
                    <a:pt x="1920239" y="7620"/>
                  </a:lnTo>
                  <a:lnTo>
                    <a:pt x="1901952" y="3048"/>
                  </a:lnTo>
                  <a:lnTo>
                    <a:pt x="1885188" y="0"/>
                  </a:lnTo>
                  <a:close/>
                </a:path>
                <a:path w="2048510" h="1038225">
                  <a:moveTo>
                    <a:pt x="1959864" y="25908"/>
                  </a:moveTo>
                  <a:lnTo>
                    <a:pt x="1883664" y="25908"/>
                  </a:lnTo>
                  <a:lnTo>
                    <a:pt x="1914143" y="32004"/>
                  </a:lnTo>
                  <a:lnTo>
                    <a:pt x="1941576" y="44196"/>
                  </a:lnTo>
                  <a:lnTo>
                    <a:pt x="1978152" y="71628"/>
                  </a:lnTo>
                  <a:lnTo>
                    <a:pt x="2011679" y="121920"/>
                  </a:lnTo>
                  <a:lnTo>
                    <a:pt x="2022348" y="166116"/>
                  </a:lnTo>
                  <a:lnTo>
                    <a:pt x="2022348" y="873252"/>
                  </a:lnTo>
                  <a:lnTo>
                    <a:pt x="2010155" y="918972"/>
                  </a:lnTo>
                  <a:lnTo>
                    <a:pt x="1987296" y="957072"/>
                  </a:lnTo>
                  <a:lnTo>
                    <a:pt x="1953767" y="986028"/>
                  </a:lnTo>
                  <a:lnTo>
                    <a:pt x="1940052" y="995172"/>
                  </a:lnTo>
                  <a:lnTo>
                    <a:pt x="1926336" y="1001268"/>
                  </a:lnTo>
                  <a:lnTo>
                    <a:pt x="1912619" y="1005840"/>
                  </a:lnTo>
                  <a:lnTo>
                    <a:pt x="1897379" y="1010412"/>
                  </a:lnTo>
                  <a:lnTo>
                    <a:pt x="1865376" y="1013460"/>
                  </a:lnTo>
                  <a:lnTo>
                    <a:pt x="1958848" y="1013460"/>
                  </a:lnTo>
                  <a:lnTo>
                    <a:pt x="2007108" y="972312"/>
                  </a:lnTo>
                  <a:lnTo>
                    <a:pt x="2034539" y="926592"/>
                  </a:lnTo>
                  <a:lnTo>
                    <a:pt x="2048128" y="858012"/>
                  </a:lnTo>
                  <a:lnTo>
                    <a:pt x="2048255" y="181356"/>
                  </a:lnTo>
                  <a:lnTo>
                    <a:pt x="2046731" y="161544"/>
                  </a:lnTo>
                  <a:lnTo>
                    <a:pt x="2034539" y="109728"/>
                  </a:lnTo>
                  <a:lnTo>
                    <a:pt x="2007108" y="65532"/>
                  </a:lnTo>
                  <a:lnTo>
                    <a:pt x="1967484" y="30480"/>
                  </a:lnTo>
                  <a:lnTo>
                    <a:pt x="1959864" y="259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87620" y="4718053"/>
            <a:ext cx="2384180" cy="322243"/>
          </a:xfrm>
          <a:prstGeom prst="rect">
            <a:avLst/>
          </a:prstGeom>
        </p:spPr>
        <p:txBody>
          <a:bodyPr lIns="0" tIns="39727" rIns="0" bIns="0">
            <a:spAutoFit/>
          </a:bodyPr>
          <a:lstStyle>
            <a:lvl1pPr marL="127000" indent="-117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8526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3098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7670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224213" indent="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ts val="2150"/>
              </a:lnSpc>
              <a:spcBef>
                <a:spcPts val="313"/>
              </a:spcBef>
            </a:pPr>
            <a:r>
              <a:rPr lang="en-US" sz="1600" b="1">
                <a:latin typeface="Carlito"/>
                <a:ea typeface="Carlito"/>
                <a:cs typeface="Carlito"/>
              </a:rPr>
              <a:t>Responsif  Gender</a:t>
            </a:r>
            <a:endParaRPr lang="en-US" sz="1600">
              <a:latin typeface="Carlito"/>
              <a:ea typeface="Carlito"/>
              <a:cs typeface="Carlit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/>
              <a:t>Refleksi</a:t>
            </a:r>
            <a:r>
              <a:rPr lang="en-US" sz="3600" b="1" dirty="0"/>
              <a:t> </a:t>
            </a:r>
            <a:r>
              <a:rPr lang="en-US" sz="3600" b="1" dirty="0" smtClean="0"/>
              <a:t>“</a:t>
            </a:r>
            <a:r>
              <a:rPr lang="en-US" sz="3600" b="1" dirty="0" err="1" smtClean="0"/>
              <a:t>mengukur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diri</a:t>
            </a:r>
            <a:r>
              <a:rPr lang="en-US" sz="3600" b="1" dirty="0" smtClean="0"/>
              <a:t>” </a:t>
            </a:r>
            <a:r>
              <a:rPr lang="en-US" sz="3600" b="1" dirty="0" err="1" smtClean="0"/>
              <a:t>menjadi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Responsif</a:t>
            </a:r>
            <a:r>
              <a:rPr lang="en-US" sz="3600" b="1" dirty="0" smtClean="0"/>
              <a:t> Gender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7478" y="2584705"/>
            <a:ext cx="3896678" cy="2769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072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395289" y="476252"/>
            <a:ext cx="82804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202" tIns="35100" rIns="70202" bIns="35100"/>
          <a:lstStyle/>
          <a:p>
            <a:pPr marL="198438" indent="-198438" algn="ctr" eaLnBrk="1" hangingPunct="1">
              <a:spcBef>
                <a:spcPts val="463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altLang="en-US" sz="2800" b="1" dirty="0">
                <a:latin typeface="Century Schoolbook" pitchFamily="18" charset="0"/>
              </a:rPr>
              <a:t>PENGARUSUTAMAAN GENDER (PUG</a:t>
            </a:r>
            <a:r>
              <a:rPr lang="en-US" altLang="en-US" sz="2800" b="1" dirty="0" smtClean="0">
                <a:latin typeface="Century Schoolbook" pitchFamily="18" charset="0"/>
              </a:rPr>
              <a:t>)</a:t>
            </a:r>
          </a:p>
          <a:p>
            <a:pPr marL="198438" indent="-198438" algn="ctr" eaLnBrk="1" hangingPunct="1">
              <a:spcBef>
                <a:spcPts val="463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en-US" altLang="en-US" sz="2800" b="1" dirty="0">
              <a:latin typeface="Century Schoolbook" pitchFamily="18" charset="0"/>
            </a:endParaRPr>
          </a:p>
          <a:p>
            <a:pPr marL="198438" indent="-198438" algn="just" eaLnBrk="1" hangingPunct="1">
              <a:spcBef>
                <a:spcPts val="463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altLang="en-US" sz="2400" dirty="0" err="1">
                <a:latin typeface="Century Schoolbook" pitchFamily="18" charset="0"/>
              </a:rPr>
              <a:t>Pengarusutamaan</a:t>
            </a:r>
            <a:r>
              <a:rPr lang="en-US" altLang="en-US" sz="2400" dirty="0">
                <a:latin typeface="Century Schoolbook" pitchFamily="18" charset="0"/>
              </a:rPr>
              <a:t> Gender  </a:t>
            </a:r>
            <a:r>
              <a:rPr lang="en-US" altLang="en-US" sz="2400" dirty="0" err="1">
                <a:latin typeface="Century Schoolbook" pitchFamily="18" charset="0"/>
              </a:rPr>
              <a:t>suatu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b="1" u="sng" dirty="0" err="1">
                <a:latin typeface="Century Schoolbook" pitchFamily="18" charset="0"/>
              </a:rPr>
              <a:t>Strategi</a:t>
            </a:r>
            <a:r>
              <a:rPr lang="en-US" altLang="en-US" sz="2400" b="1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untuk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mencapai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Kesetaraan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dan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b="1" dirty="0" err="1">
                <a:latin typeface="Century Schoolbook" pitchFamily="18" charset="0"/>
              </a:rPr>
              <a:t>Keadilan</a:t>
            </a:r>
            <a:r>
              <a:rPr lang="en-US" altLang="en-US" sz="2400" b="1" dirty="0">
                <a:latin typeface="Century Schoolbook" pitchFamily="18" charset="0"/>
              </a:rPr>
              <a:t> Gender (KKG)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melalui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b="1" dirty="0" err="1">
                <a:latin typeface="Century Schoolbook" pitchFamily="18" charset="0"/>
              </a:rPr>
              <a:t>kebijakan</a:t>
            </a:r>
            <a:r>
              <a:rPr lang="en-US" altLang="en-US" sz="2400" b="1" dirty="0">
                <a:latin typeface="Century Schoolbook" pitchFamily="18" charset="0"/>
              </a:rPr>
              <a:t>, program, </a:t>
            </a:r>
            <a:r>
              <a:rPr lang="en-US" altLang="en-US" sz="2400" b="1" dirty="0" err="1">
                <a:latin typeface="Century Schoolbook" pitchFamily="18" charset="0"/>
              </a:rPr>
              <a:t>kegiatan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dengan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memperhatikan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pengalaman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,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aspirasi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,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kebutuhan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,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manfaat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dan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permasalahan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perempuan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dan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Century Schoolbook" pitchFamily="18" charset="0"/>
              </a:rPr>
              <a:t>laki-laki</a:t>
            </a:r>
            <a:r>
              <a:rPr lang="en-US" altLang="en-US" sz="2400" b="1" u="sng" dirty="0">
                <a:solidFill>
                  <a:srgbClr val="FF0000"/>
                </a:solidFill>
                <a:latin typeface="Century Schoolbook" pitchFamily="18" charset="0"/>
              </a:rPr>
              <a:t> YANG BERBEDA</a:t>
            </a:r>
            <a:r>
              <a:rPr lang="en-US" altLang="en-US" sz="2400" u="sng" dirty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kedalam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perencanaan</a:t>
            </a:r>
            <a:r>
              <a:rPr lang="en-US" altLang="en-US" sz="2400" dirty="0">
                <a:latin typeface="Century Schoolbook" pitchFamily="18" charset="0"/>
              </a:rPr>
              <a:t>, </a:t>
            </a:r>
            <a:r>
              <a:rPr lang="en-US" altLang="en-US" sz="2400" dirty="0" err="1">
                <a:latin typeface="Century Schoolbook" pitchFamily="18" charset="0"/>
              </a:rPr>
              <a:t>pelaksanaan</a:t>
            </a:r>
            <a:r>
              <a:rPr lang="en-US" altLang="en-US" sz="2400" dirty="0">
                <a:latin typeface="Century Schoolbook" pitchFamily="18" charset="0"/>
              </a:rPr>
              <a:t>, </a:t>
            </a:r>
            <a:r>
              <a:rPr lang="en-US" altLang="en-US" sz="2400" dirty="0" err="1">
                <a:latin typeface="Century Schoolbook" pitchFamily="18" charset="0"/>
              </a:rPr>
              <a:t>pemantauan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dan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evaluasi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dari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seluruh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b="1" dirty="0" err="1">
                <a:latin typeface="Century Schoolbook" pitchFamily="18" charset="0"/>
              </a:rPr>
              <a:t>kebijakan</a:t>
            </a:r>
            <a:r>
              <a:rPr lang="en-US" altLang="en-US" sz="2400" b="1" dirty="0">
                <a:latin typeface="Century Schoolbook" pitchFamily="18" charset="0"/>
              </a:rPr>
              <a:t> </a:t>
            </a:r>
            <a:r>
              <a:rPr lang="en-US" altLang="en-US" sz="2400" b="1" dirty="0" err="1">
                <a:latin typeface="Century Schoolbook" pitchFamily="18" charset="0"/>
              </a:rPr>
              <a:t>dan</a:t>
            </a:r>
            <a:r>
              <a:rPr lang="en-US" altLang="en-US" sz="2400" b="1" dirty="0">
                <a:latin typeface="Century Schoolbook" pitchFamily="18" charset="0"/>
              </a:rPr>
              <a:t> program </a:t>
            </a:r>
            <a:r>
              <a:rPr lang="en-US" altLang="en-US" sz="2400" dirty="0" err="1">
                <a:latin typeface="Century Schoolbook" pitchFamily="18" charset="0"/>
              </a:rPr>
              <a:t>diberbagai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bidang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kehidupan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dan</a:t>
            </a:r>
            <a:r>
              <a:rPr lang="en-US" altLang="en-US" sz="2400" dirty="0">
                <a:latin typeface="Century Schoolbook" pitchFamily="18" charset="0"/>
              </a:rPr>
              <a:t> </a:t>
            </a:r>
            <a:r>
              <a:rPr lang="en-US" altLang="en-US" sz="2400" dirty="0" err="1">
                <a:latin typeface="Century Schoolbook" pitchFamily="18" charset="0"/>
              </a:rPr>
              <a:t>pembangunan</a:t>
            </a:r>
            <a:r>
              <a:rPr lang="en-US" altLang="en-US" sz="2000" dirty="0" smtClean="0">
                <a:latin typeface="Century Schoolbook" pitchFamily="18" charset="0"/>
              </a:rPr>
              <a:t>.</a:t>
            </a:r>
          </a:p>
          <a:p>
            <a:pPr algn="just" eaLnBrk="1" hangingPunct="1">
              <a:spcBef>
                <a:spcPts val="463"/>
              </a:spcBef>
              <a:buClr>
                <a:schemeClr val="accent1"/>
              </a:buClr>
              <a:buSzPct val="70000"/>
            </a:pPr>
            <a:endParaRPr lang="en-US" altLang="en-US" sz="2800" dirty="0" smtClean="0">
              <a:latin typeface="Century Schoolbook" pitchFamily="18" charset="0"/>
            </a:endParaRPr>
          </a:p>
          <a:p>
            <a:pPr algn="just" eaLnBrk="1" hangingPunct="1">
              <a:spcBef>
                <a:spcPts val="463"/>
              </a:spcBef>
              <a:buClr>
                <a:schemeClr val="accent1"/>
              </a:buClr>
              <a:buSzPct val="70000"/>
            </a:pPr>
            <a:r>
              <a:rPr lang="en-US" altLang="en-US" sz="2800" b="1" u="sng" dirty="0" err="1" smtClean="0">
                <a:solidFill>
                  <a:srgbClr val="FF0000"/>
                </a:solidFill>
                <a:latin typeface="Century Schoolbook" pitchFamily="18" charset="0"/>
              </a:rPr>
              <a:t>Catatan</a:t>
            </a:r>
            <a:r>
              <a:rPr lang="en-US" altLang="en-US" sz="2800" dirty="0" smtClean="0">
                <a:latin typeface="Century Schoolbook" pitchFamily="18" charset="0"/>
              </a:rPr>
              <a:t> : </a:t>
            </a:r>
            <a:r>
              <a:rPr lang="en-US" altLang="en-US" sz="2800" dirty="0" err="1" smtClean="0">
                <a:latin typeface="Century Schoolbook" pitchFamily="18" charset="0"/>
              </a:rPr>
              <a:t>Memaksimalkan</a:t>
            </a:r>
            <a:r>
              <a:rPr lang="en-US" altLang="en-US" sz="2800" dirty="0" smtClean="0">
                <a:latin typeface="Century Schoolbook" pitchFamily="18" charset="0"/>
              </a:rPr>
              <a:t> </a:t>
            </a:r>
            <a:r>
              <a:rPr lang="en-US" altLang="en-US" sz="2800" dirty="0" err="1" smtClean="0">
                <a:latin typeface="Century Schoolbook" pitchFamily="18" charset="0"/>
              </a:rPr>
              <a:t>Tugas</a:t>
            </a:r>
            <a:r>
              <a:rPr lang="en-US" altLang="en-US" sz="2800" dirty="0" smtClean="0">
                <a:latin typeface="Century Schoolbook" pitchFamily="18" charset="0"/>
              </a:rPr>
              <a:t> </a:t>
            </a:r>
            <a:r>
              <a:rPr lang="en-US" altLang="en-US" sz="2800" dirty="0" err="1" smtClean="0">
                <a:latin typeface="Century Schoolbook" pitchFamily="18" charset="0"/>
              </a:rPr>
              <a:t>dan</a:t>
            </a:r>
            <a:r>
              <a:rPr lang="en-US" altLang="en-US" sz="2800" dirty="0" smtClean="0">
                <a:latin typeface="Century Schoolbook" pitchFamily="18" charset="0"/>
              </a:rPr>
              <a:t> </a:t>
            </a:r>
            <a:r>
              <a:rPr lang="en-US" altLang="en-US" sz="2800" dirty="0" err="1" smtClean="0">
                <a:latin typeface="Century Schoolbook" pitchFamily="18" charset="0"/>
              </a:rPr>
              <a:t>Fungsi</a:t>
            </a:r>
            <a:r>
              <a:rPr lang="en-US" altLang="en-US" sz="2800" dirty="0" smtClean="0">
                <a:latin typeface="Century Schoolbook" pitchFamily="18" charset="0"/>
              </a:rPr>
              <a:t> </a:t>
            </a:r>
            <a:r>
              <a:rPr lang="en-US" altLang="en-US" sz="2800" dirty="0" err="1" smtClean="0">
                <a:latin typeface="Century Schoolbook" pitchFamily="18" charset="0"/>
              </a:rPr>
              <a:t>Pokja</a:t>
            </a:r>
            <a:r>
              <a:rPr lang="en-US" altLang="en-US" sz="2800" dirty="0" smtClean="0">
                <a:latin typeface="Century Schoolbook" pitchFamily="18" charset="0"/>
              </a:rPr>
              <a:t> PUG </a:t>
            </a:r>
            <a:r>
              <a:rPr lang="en-US" altLang="en-US" sz="2800" dirty="0" err="1" smtClean="0">
                <a:latin typeface="Century Schoolbook" pitchFamily="18" charset="0"/>
              </a:rPr>
              <a:t>dan</a:t>
            </a:r>
            <a:r>
              <a:rPr lang="en-US" altLang="en-US" sz="2800" dirty="0" smtClean="0">
                <a:latin typeface="Century Schoolbook" pitchFamily="18" charset="0"/>
              </a:rPr>
              <a:t> Focal Point Gender </a:t>
            </a:r>
            <a:r>
              <a:rPr lang="en-US" altLang="en-US" sz="2800" dirty="0" err="1" smtClean="0">
                <a:latin typeface="Century Schoolbook" pitchFamily="18" charset="0"/>
              </a:rPr>
              <a:t>menjadi</a:t>
            </a:r>
            <a:r>
              <a:rPr lang="en-US" altLang="en-US" sz="2800" dirty="0" smtClean="0">
                <a:latin typeface="Century Schoolbook" pitchFamily="18" charset="0"/>
              </a:rPr>
              <a:t> </a:t>
            </a:r>
            <a:r>
              <a:rPr lang="en-US" altLang="en-US" sz="2800" dirty="0" err="1" smtClean="0">
                <a:latin typeface="Century Schoolbook" pitchFamily="18" charset="0"/>
              </a:rPr>
              <a:t>kunci</a:t>
            </a:r>
            <a:r>
              <a:rPr lang="en-US" altLang="en-US" sz="2800" dirty="0" smtClean="0">
                <a:latin typeface="Century Schoolbook" pitchFamily="18" charset="0"/>
              </a:rPr>
              <a:t> </a:t>
            </a:r>
            <a:r>
              <a:rPr lang="en-US" altLang="en-US" sz="2800" dirty="0" err="1" smtClean="0">
                <a:latin typeface="Century Schoolbook" pitchFamily="18" charset="0"/>
              </a:rPr>
              <a:t>keberhasilan</a:t>
            </a:r>
            <a:r>
              <a:rPr lang="en-US" altLang="en-US" sz="2800" dirty="0" smtClean="0">
                <a:latin typeface="Century Schoolbook" pitchFamily="18" charset="0"/>
              </a:rPr>
              <a:t> </a:t>
            </a:r>
            <a:endParaRPr lang="en-US" altLang="en-US" sz="2800" dirty="0">
              <a:latin typeface="Century Schoolbook" pitchFamily="18" charset="0"/>
            </a:endParaRPr>
          </a:p>
          <a:p>
            <a:pPr marL="198438" indent="-198438" algn="just" eaLnBrk="1" hangingPunct="1">
              <a:spcBef>
                <a:spcPts val="463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en-US" sz="2800" dirty="0">
              <a:latin typeface="Century Schoolbook" pitchFamily="18" charset="0"/>
            </a:endParaRPr>
          </a:p>
          <a:p>
            <a:pPr marL="198438" indent="-198438" algn="just" eaLnBrk="1" hangingPunct="1">
              <a:spcBef>
                <a:spcPts val="463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r>
              <a:rPr lang="en-US" altLang="en-US" sz="2800" dirty="0">
                <a:latin typeface="Century Schoolbook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350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bject 2"/>
          <p:cNvSpPr>
            <a:spLocks noChangeArrowheads="1"/>
          </p:cNvSpPr>
          <p:nvPr/>
        </p:nvSpPr>
        <p:spPr bwMode="auto">
          <a:xfrm>
            <a:off x="1143000" y="912813"/>
            <a:ext cx="6858000" cy="49450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2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C12983-CCFA-472B-84FB-6AC8DC63E0AE}"/>
              </a:ext>
            </a:extLst>
          </p:cNvPr>
          <p:cNvSpPr txBox="1">
            <a:spLocks/>
          </p:cNvSpPr>
          <p:nvPr/>
        </p:nvSpPr>
        <p:spPr>
          <a:xfrm>
            <a:off x="238125" y="279400"/>
            <a:ext cx="8305800" cy="654050"/>
          </a:xfrm>
          <a:prstGeom prst="rect">
            <a:avLst/>
          </a:prstGeom>
        </p:spPr>
        <p:txBody>
          <a:bodyPr lIns="93980" tIns="46989" rIns="93980" bIns="46989"/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cap="sm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itchFamily="18" charset="0"/>
                <a:ea typeface="+mj-ea"/>
                <a:cs typeface="+mj-cs"/>
              </a:rPr>
              <a:t>PENGINTEGRASIAN STRATEGI PUG  DALAM PEMBANGUNAN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16AAEF9-2E52-47A3-B025-B920A7E09979}"/>
              </a:ext>
            </a:extLst>
          </p:cNvPr>
          <p:cNvSpPr txBox="1"/>
          <p:nvPr/>
        </p:nvSpPr>
        <p:spPr>
          <a:xfrm>
            <a:off x="3185914" y="3421245"/>
            <a:ext cx="2099797" cy="116632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cap="rnd">
            <a:noFill/>
            <a:beve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7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Prasyarat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Pelaksanaan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PUG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C65798A-DB99-468C-8DE0-00675CD6E890}"/>
              </a:ext>
            </a:extLst>
          </p:cNvPr>
          <p:cNvSpPr txBox="1"/>
          <p:nvPr/>
        </p:nvSpPr>
        <p:spPr>
          <a:xfrm>
            <a:off x="3113497" y="5987145"/>
            <a:ext cx="2317016" cy="8104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  <a:beve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ootlight MT Light" pitchFamily="18" charset="0"/>
                <a:cs typeface="+mn-cs"/>
              </a:rPr>
              <a:t>Implementasi</a:t>
            </a:r>
            <a:endParaRPr lang="en-US" sz="2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ootlight MT Light" pitchFamily="18" charset="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E817C53-B5D6-4B85-B859-DC875D8DDD54}"/>
              </a:ext>
            </a:extLst>
          </p:cNvPr>
          <p:cNvSpPr txBox="1"/>
          <p:nvPr/>
        </p:nvSpPr>
        <p:spPr>
          <a:xfrm>
            <a:off x="6589021" y="3576746"/>
            <a:ext cx="2027388" cy="85530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atin typeface="Footlight MT Light" pitchFamily="18" charset="0"/>
                <a:cs typeface="+mn-cs"/>
              </a:rPr>
              <a:t>Penganggaran</a:t>
            </a:r>
            <a:endParaRPr lang="en-US" sz="2400" b="1" dirty="0">
              <a:latin typeface="Footlight MT Light" pitchFamily="18" charset="0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00E0A80-6AF9-49C9-9DB2-EDDED026CCE1}"/>
              </a:ext>
            </a:extLst>
          </p:cNvPr>
          <p:cNvSpPr txBox="1"/>
          <p:nvPr/>
        </p:nvSpPr>
        <p:spPr>
          <a:xfrm>
            <a:off x="3113497" y="1166332"/>
            <a:ext cx="2317016" cy="810474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0"/>
            <a:tileRect/>
          </a:gradFill>
          <a:ln>
            <a:noFill/>
            <a:beve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latin typeface="Footlight MT Light" pitchFamily="18" charset="0"/>
                <a:cs typeface="+mn-cs"/>
              </a:rPr>
              <a:t>Perencanaan</a:t>
            </a:r>
            <a:endParaRPr lang="en-US" sz="2800" b="1" dirty="0">
              <a:latin typeface="Footlight MT Light" pitchFamily="18" charset="0"/>
              <a:cs typeface="+mn-cs"/>
            </a:endParaRPr>
          </a:p>
        </p:txBody>
      </p:sp>
      <p:cxnSp>
        <p:nvCxnSpPr>
          <p:cNvPr id="7" name="Shape 6">
            <a:extLst>
              <a:ext uri="{FF2B5EF4-FFF2-40B4-BE49-F238E27FC236}">
                <a16:creationId xmlns="" xmlns:a16="http://schemas.microsoft.com/office/drawing/2014/main" id="{42705C2F-9F58-4CB3-88DF-3EC6947E7693}"/>
              </a:ext>
            </a:extLst>
          </p:cNvPr>
          <p:cNvCxnSpPr/>
          <p:nvPr/>
        </p:nvCxnSpPr>
        <p:spPr>
          <a:xfrm>
            <a:off x="5430838" y="1570038"/>
            <a:ext cx="2171700" cy="2006600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hape 7">
            <a:extLst>
              <a:ext uri="{FF2B5EF4-FFF2-40B4-BE49-F238E27FC236}">
                <a16:creationId xmlns="" xmlns:a16="http://schemas.microsoft.com/office/drawing/2014/main" id="{73F9D021-A742-4885-AE92-72D797A4E315}"/>
              </a:ext>
            </a:extLst>
          </p:cNvPr>
          <p:cNvCxnSpPr>
            <a:endCxn id="4" idx="3"/>
          </p:cNvCxnSpPr>
          <p:nvPr/>
        </p:nvCxnSpPr>
        <p:spPr>
          <a:xfrm rot="5400000">
            <a:off x="5536407" y="4326732"/>
            <a:ext cx="1960563" cy="2171700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3" name="TextBox 15"/>
          <p:cNvSpPr txBox="1">
            <a:spLocks noChangeArrowheads="1"/>
          </p:cNvSpPr>
          <p:nvPr/>
        </p:nvSpPr>
        <p:spPr bwMode="auto">
          <a:xfrm>
            <a:off x="3402014" y="2254250"/>
            <a:ext cx="2244725" cy="119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14" tIns="44657" rIns="89314" bIns="44657">
            <a:spAutoFit/>
          </a:bodyPr>
          <a:lstStyle>
            <a:lvl1pPr marL="327025" indent="-327025"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Regulasi</a:t>
            </a:r>
            <a:r>
              <a:rPr lang="en-US" altLang="en-US" sz="1800" dirty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ttg</a:t>
            </a:r>
            <a:r>
              <a:rPr lang="en-US" altLang="en-US" sz="1800" dirty="0">
                <a:solidFill>
                  <a:srgbClr val="FF0000"/>
                </a:solidFill>
                <a:latin typeface="Footlight MT Light" pitchFamily="18" charset="0"/>
              </a:rPr>
              <a:t> PUG</a:t>
            </a: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Pokja</a:t>
            </a:r>
            <a:r>
              <a:rPr lang="en-US" altLang="en-US" sz="1800" dirty="0">
                <a:solidFill>
                  <a:srgbClr val="FF0000"/>
                </a:solidFill>
                <a:latin typeface="Footlight MT Light" pitchFamily="18" charset="0"/>
              </a:rPr>
              <a:t> PUG</a:t>
            </a: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b="1" u="sng" dirty="0">
                <a:solidFill>
                  <a:srgbClr val="FF0000"/>
                </a:solidFill>
                <a:latin typeface="Footlight MT Light" pitchFamily="18" charset="0"/>
              </a:rPr>
              <a:t>SDM </a:t>
            </a:r>
            <a:r>
              <a:rPr lang="en-US" altLang="en-US" sz="1800" b="1" u="sng" dirty="0" err="1" smtClean="0">
                <a:solidFill>
                  <a:srgbClr val="FF0000"/>
                </a:solidFill>
                <a:latin typeface="Footlight MT Light" pitchFamily="18" charset="0"/>
              </a:rPr>
              <a:t>mampu</a:t>
            </a:r>
            <a:r>
              <a:rPr lang="en-US" altLang="en-US" sz="1800" b="1" u="sng" dirty="0" smtClean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altLang="en-US" sz="1800" b="1" u="sng" dirty="0" err="1" smtClean="0">
                <a:solidFill>
                  <a:srgbClr val="FF0000"/>
                </a:solidFill>
                <a:latin typeface="Footlight MT Light" pitchFamily="18" charset="0"/>
              </a:rPr>
              <a:t>terlatih</a:t>
            </a:r>
            <a:endParaRPr lang="en-US" altLang="en-US" sz="1800" b="1" u="sng" dirty="0">
              <a:solidFill>
                <a:srgbClr val="FF0000"/>
              </a:solidFill>
              <a:latin typeface="Footlight MT Light" pitchFamily="18" charset="0"/>
            </a:endParaRPr>
          </a:p>
        </p:txBody>
      </p:sp>
      <p:sp>
        <p:nvSpPr>
          <p:cNvPr id="17424" name="TextBox 17"/>
          <p:cNvSpPr txBox="1">
            <a:spLocks noChangeArrowheads="1"/>
          </p:cNvSpPr>
          <p:nvPr/>
        </p:nvSpPr>
        <p:spPr bwMode="auto">
          <a:xfrm>
            <a:off x="5284788" y="3265489"/>
            <a:ext cx="1231900" cy="170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14" tIns="44657" rIns="89314" bIns="44657">
            <a:spAutoFit/>
          </a:bodyPr>
          <a:lstStyle>
            <a:lvl1pPr marL="165100" indent="-165100"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500" dirty="0" err="1">
                <a:solidFill>
                  <a:srgbClr val="FF0000"/>
                </a:solidFill>
                <a:latin typeface="Footlight MT Light" pitchFamily="18" charset="0"/>
              </a:rPr>
              <a:t>Regulasi</a:t>
            </a:r>
            <a:r>
              <a:rPr lang="en-US" altLang="en-US" sz="1500" dirty="0">
                <a:solidFill>
                  <a:srgbClr val="FF0000"/>
                </a:solidFill>
                <a:latin typeface="Footlight MT Light" pitchFamily="18" charset="0"/>
              </a:rPr>
              <a:t>  PPRG</a:t>
            </a: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500" b="1" u="sng" dirty="0">
                <a:solidFill>
                  <a:srgbClr val="FF0000"/>
                </a:solidFill>
                <a:latin typeface="Footlight MT Light" pitchFamily="18" charset="0"/>
              </a:rPr>
              <a:t>SDM </a:t>
            </a:r>
            <a:r>
              <a:rPr lang="en-US" altLang="en-US" sz="1500" b="1" u="sng" dirty="0" err="1" smtClean="0">
                <a:solidFill>
                  <a:srgbClr val="FF0000"/>
                </a:solidFill>
                <a:latin typeface="Footlight MT Light" pitchFamily="18" charset="0"/>
              </a:rPr>
              <a:t>mampu</a:t>
            </a:r>
            <a:r>
              <a:rPr lang="en-US" altLang="en-US" sz="1500" b="1" u="sng" dirty="0" smtClean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altLang="en-US" sz="1500" b="1" u="sng" dirty="0" err="1" smtClean="0">
                <a:solidFill>
                  <a:srgbClr val="FF0000"/>
                </a:solidFill>
                <a:latin typeface="Footlight MT Light" pitchFamily="18" charset="0"/>
              </a:rPr>
              <a:t>terlatih</a:t>
            </a:r>
            <a:endParaRPr lang="en-US" altLang="en-US" sz="1500" b="1" u="sng" dirty="0">
              <a:solidFill>
                <a:srgbClr val="FF0000"/>
              </a:solidFill>
              <a:latin typeface="Footlight MT Light" pitchFamily="18" charset="0"/>
            </a:endParaRP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500" dirty="0" err="1">
                <a:solidFill>
                  <a:srgbClr val="FF0000"/>
                </a:solidFill>
                <a:latin typeface="Footlight MT Light" pitchFamily="18" charset="0"/>
              </a:rPr>
              <a:t>Alat</a:t>
            </a:r>
            <a:r>
              <a:rPr lang="en-US" altLang="en-US" sz="1500" dirty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altLang="en-US" sz="1500" dirty="0" err="1">
                <a:solidFill>
                  <a:srgbClr val="FF0000"/>
                </a:solidFill>
                <a:latin typeface="Footlight MT Light" pitchFamily="18" charset="0"/>
              </a:rPr>
              <a:t>analisis</a:t>
            </a:r>
            <a:r>
              <a:rPr lang="en-US" altLang="en-US" sz="1500" dirty="0">
                <a:solidFill>
                  <a:srgbClr val="FF0000"/>
                </a:solidFill>
                <a:latin typeface="Footlight MT Light" pitchFamily="18" charset="0"/>
              </a:rPr>
              <a:t>, </a:t>
            </a:r>
            <a:r>
              <a:rPr lang="en-US" altLang="en-US" sz="1500" dirty="0" err="1">
                <a:solidFill>
                  <a:srgbClr val="FF0000"/>
                </a:solidFill>
                <a:latin typeface="Footlight MT Light" pitchFamily="18" charset="0"/>
              </a:rPr>
              <a:t>dll</a:t>
            </a:r>
            <a:endParaRPr lang="en-US" altLang="en-US" sz="1500" dirty="0">
              <a:solidFill>
                <a:srgbClr val="FF0000"/>
              </a:solidFill>
              <a:latin typeface="Footlight MT Light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2BE1B2F-97B3-42AB-B1AE-13F028FF61B8}"/>
              </a:ext>
            </a:extLst>
          </p:cNvPr>
          <p:cNvSpPr txBox="1"/>
          <p:nvPr/>
        </p:nvSpPr>
        <p:spPr>
          <a:xfrm>
            <a:off x="6516688" y="1246188"/>
            <a:ext cx="2171700" cy="9211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89314" tIns="44657" rIns="89314" bIns="44657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Footlight MT Light" pitchFamily="18" charset="0"/>
              </a:rPr>
              <a:t>RPJMD, </a:t>
            </a:r>
            <a:r>
              <a:rPr lang="en-US" dirty="0" err="1">
                <a:solidFill>
                  <a:schemeClr val="bg1"/>
                </a:solidFill>
                <a:latin typeface="Footlight MT Light" pitchFamily="18" charset="0"/>
              </a:rPr>
              <a:t>Renstra</a:t>
            </a:r>
            <a:r>
              <a:rPr lang="en-US" dirty="0">
                <a:solidFill>
                  <a:schemeClr val="bg1"/>
                </a:solidFill>
                <a:latin typeface="Footlight MT Light" pitchFamily="18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Footlight MT Light" pitchFamily="18" charset="0"/>
              </a:rPr>
              <a:t>Renja</a:t>
            </a:r>
            <a:r>
              <a:rPr lang="en-US" dirty="0">
                <a:solidFill>
                  <a:schemeClr val="bg1"/>
                </a:solidFill>
                <a:latin typeface="Footlight MT Light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ootlight MT Light" pitchFamily="18" charset="0"/>
              </a:rPr>
              <a:t>PD </a:t>
            </a:r>
            <a:r>
              <a:rPr lang="en-US" dirty="0">
                <a:solidFill>
                  <a:schemeClr val="bg1"/>
                </a:solidFill>
                <a:latin typeface="Footlight MT Light" pitchFamily="18" charset="0"/>
              </a:rPr>
              <a:t>yang </a:t>
            </a:r>
            <a:r>
              <a:rPr lang="en-US" dirty="0" err="1">
                <a:solidFill>
                  <a:schemeClr val="bg1"/>
                </a:solidFill>
                <a:latin typeface="Footlight MT Light" pitchFamily="18" charset="0"/>
              </a:rPr>
              <a:t>responsif</a:t>
            </a:r>
            <a:r>
              <a:rPr lang="en-US" dirty="0">
                <a:solidFill>
                  <a:schemeClr val="bg1"/>
                </a:solidFill>
                <a:latin typeface="Footlight MT Light" pitchFamily="18" charset="0"/>
              </a:rPr>
              <a:t> gender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973E432-F455-40FB-9583-6BAF7E0C02A0}"/>
              </a:ext>
            </a:extLst>
          </p:cNvPr>
          <p:cNvSpPr txBox="1"/>
          <p:nvPr/>
        </p:nvSpPr>
        <p:spPr>
          <a:xfrm>
            <a:off x="6878638" y="5540377"/>
            <a:ext cx="1592262" cy="11981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89314" tIns="44657" rIns="89314" bIns="44657">
            <a:spAutoFit/>
          </a:bodyPr>
          <a:lstStyle/>
          <a:p>
            <a:pPr marL="334923" indent="-334923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dirty="0">
                <a:solidFill>
                  <a:schemeClr val="bg1"/>
                </a:solidFill>
                <a:latin typeface="Footlight MT Light" pitchFamily="18" charset="0"/>
              </a:rPr>
              <a:t>KUA-PPAS</a:t>
            </a:r>
          </a:p>
          <a:p>
            <a:pPr marL="334923" indent="-334923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dirty="0">
                <a:solidFill>
                  <a:schemeClr val="bg1"/>
                </a:solidFill>
                <a:latin typeface="Footlight MT Light" pitchFamily="18" charset="0"/>
              </a:rPr>
              <a:t>TOR/GBS</a:t>
            </a:r>
          </a:p>
          <a:p>
            <a:pPr marL="334923" indent="-334923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dirty="0" smtClean="0">
                <a:solidFill>
                  <a:schemeClr val="bg1"/>
                </a:solidFill>
                <a:latin typeface="Footlight MT Light" pitchFamily="18" charset="0"/>
              </a:rPr>
              <a:t>RKA . DPA PD</a:t>
            </a:r>
            <a:endParaRPr lang="en-US" dirty="0">
              <a:solidFill>
                <a:schemeClr val="bg1"/>
              </a:solidFill>
              <a:latin typeface="Footlight MT Light" pitchFamily="18" charset="0"/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="" xmlns:a16="http://schemas.microsoft.com/office/drawing/2014/main" id="{8FEF39FE-A9AF-413D-A7CE-DA33CA04CE80}"/>
              </a:ext>
            </a:extLst>
          </p:cNvPr>
          <p:cNvSpPr/>
          <p:nvPr/>
        </p:nvSpPr>
        <p:spPr>
          <a:xfrm rot="10800000">
            <a:off x="2317751" y="6297615"/>
            <a:ext cx="649288" cy="388937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ight Arrow 13">
            <a:extLst>
              <a:ext uri="{FF2B5EF4-FFF2-40B4-BE49-F238E27FC236}">
                <a16:creationId xmlns="" xmlns:a16="http://schemas.microsoft.com/office/drawing/2014/main" id="{267B7470-8135-4EDB-91CB-4118159B8772}"/>
              </a:ext>
            </a:extLst>
          </p:cNvPr>
          <p:cNvSpPr/>
          <p:nvPr/>
        </p:nvSpPr>
        <p:spPr>
          <a:xfrm rot="5400000">
            <a:off x="7362826" y="4826002"/>
            <a:ext cx="779462" cy="300037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ight Arrow 14">
            <a:extLst>
              <a:ext uri="{FF2B5EF4-FFF2-40B4-BE49-F238E27FC236}">
                <a16:creationId xmlns="" xmlns:a16="http://schemas.microsoft.com/office/drawing/2014/main" id="{D992A0BE-C312-42DF-AEB5-EE4C4888C4CB}"/>
              </a:ext>
            </a:extLst>
          </p:cNvPr>
          <p:cNvSpPr/>
          <p:nvPr/>
        </p:nvSpPr>
        <p:spPr>
          <a:xfrm>
            <a:off x="5580063" y="1441452"/>
            <a:ext cx="792162" cy="3476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A1A087F-BFF1-44F7-A9B3-5D3CD82452A3}"/>
              </a:ext>
            </a:extLst>
          </p:cNvPr>
          <p:cNvSpPr txBox="1"/>
          <p:nvPr/>
        </p:nvSpPr>
        <p:spPr>
          <a:xfrm>
            <a:off x="217224" y="3576746"/>
            <a:ext cx="1520542" cy="85530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 err="1">
                <a:latin typeface="Footlight MT Light" pitchFamily="18" charset="0"/>
                <a:cs typeface="+mn-cs"/>
              </a:rPr>
              <a:t>Evaluasi</a:t>
            </a:r>
            <a:endParaRPr lang="en-US" sz="2600" b="1" dirty="0">
              <a:latin typeface="Footlight MT Light" pitchFamily="18" charset="0"/>
              <a:cs typeface="+mn-cs"/>
            </a:endParaRPr>
          </a:p>
        </p:txBody>
      </p:sp>
      <p:cxnSp>
        <p:nvCxnSpPr>
          <p:cNvPr id="17" name="Shape 16">
            <a:extLst>
              <a:ext uri="{FF2B5EF4-FFF2-40B4-BE49-F238E27FC236}">
                <a16:creationId xmlns="" xmlns:a16="http://schemas.microsoft.com/office/drawing/2014/main" id="{1D65C130-3115-4102-A53A-C2A8FA60975F}"/>
              </a:ext>
            </a:extLst>
          </p:cNvPr>
          <p:cNvCxnSpPr/>
          <p:nvPr/>
        </p:nvCxnSpPr>
        <p:spPr>
          <a:xfrm rot="10800000">
            <a:off x="976314" y="4432302"/>
            <a:ext cx="2101850" cy="1928813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>
            <a:extLst>
              <a:ext uri="{FF2B5EF4-FFF2-40B4-BE49-F238E27FC236}">
                <a16:creationId xmlns="" xmlns:a16="http://schemas.microsoft.com/office/drawing/2014/main" id="{0B188FD4-D8CB-4CB1-9BAD-DFEF02F7343E}"/>
              </a:ext>
            </a:extLst>
          </p:cNvPr>
          <p:cNvCxnSpPr/>
          <p:nvPr/>
        </p:nvCxnSpPr>
        <p:spPr>
          <a:xfrm rot="5400000" flipH="1" flipV="1">
            <a:off x="1071563" y="1570039"/>
            <a:ext cx="2020888" cy="1992313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5" name="TextBox 39"/>
          <p:cNvSpPr txBox="1">
            <a:spLocks noChangeArrowheads="1"/>
          </p:cNvSpPr>
          <p:nvPr/>
        </p:nvSpPr>
        <p:spPr bwMode="auto">
          <a:xfrm>
            <a:off x="1809750" y="3421064"/>
            <a:ext cx="1231900" cy="258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14" tIns="44657" rIns="89314" bIns="44657">
            <a:spAutoFit/>
          </a:bodyPr>
          <a:lstStyle>
            <a:lvl1pPr marL="165100" indent="-165100"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Pedoman</a:t>
            </a:r>
            <a:r>
              <a:rPr lang="en-US" altLang="en-US" sz="1800" dirty="0">
                <a:solidFill>
                  <a:srgbClr val="FF0000"/>
                </a:solidFill>
                <a:latin typeface="Footlight MT Light" pitchFamily="18" charset="0"/>
              </a:rPr>
              <a:t>  </a:t>
            </a: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Monev</a:t>
            </a:r>
            <a:endParaRPr lang="en-US" altLang="en-US" sz="1800" dirty="0">
              <a:solidFill>
                <a:srgbClr val="FF0000"/>
              </a:solidFill>
              <a:latin typeface="Footlight MT Light" pitchFamily="18" charset="0"/>
            </a:endParaRP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Indikator</a:t>
            </a:r>
            <a:endParaRPr lang="en-US" altLang="en-US" sz="1800" dirty="0">
              <a:solidFill>
                <a:srgbClr val="FF0000"/>
              </a:solidFill>
              <a:latin typeface="Footlight MT Light" pitchFamily="18" charset="0"/>
            </a:endParaRP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Alat</a:t>
            </a:r>
            <a:r>
              <a:rPr lang="en-US" altLang="en-US" sz="1800" dirty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analisis</a:t>
            </a:r>
            <a:r>
              <a:rPr lang="en-US" altLang="en-US" sz="1800" dirty="0" smtClean="0">
                <a:solidFill>
                  <a:srgbClr val="FF0000"/>
                </a:solidFill>
                <a:latin typeface="Footlight MT Light" pitchFamily="18" charset="0"/>
              </a:rPr>
              <a:t>,</a:t>
            </a: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b="1" dirty="0" smtClean="0">
                <a:solidFill>
                  <a:srgbClr val="FF0000"/>
                </a:solidFill>
                <a:latin typeface="Footlight MT Light" pitchFamily="18" charset="0"/>
              </a:rPr>
              <a:t>SDM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Footlight MT Light" pitchFamily="18" charset="0"/>
              </a:rPr>
              <a:t>mampu</a:t>
            </a:r>
            <a:r>
              <a:rPr lang="en-US" altLang="en-US" sz="1800" b="1" dirty="0" smtClean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Footlight MT Light" pitchFamily="18" charset="0"/>
              </a:rPr>
              <a:t>terlatih</a:t>
            </a:r>
            <a:r>
              <a:rPr lang="en-US" altLang="en-US" sz="1800" b="1" dirty="0" smtClean="0">
                <a:solidFill>
                  <a:srgbClr val="FF0000"/>
                </a:solidFill>
                <a:latin typeface="Footlight MT Light" pitchFamily="18" charset="0"/>
              </a:rPr>
              <a:t> </a:t>
            </a:r>
          </a:p>
          <a:p>
            <a:pPr eaLnBrk="1" hangingPunct="1">
              <a:buFont typeface="Calibri" pitchFamily="34" charset="0"/>
              <a:buAutoNum type="alphaLcPeriod"/>
            </a:pPr>
            <a:r>
              <a:rPr lang="en-US" altLang="en-US" sz="1800" dirty="0" smtClean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Footlight MT Light" pitchFamily="18" charset="0"/>
              </a:rPr>
              <a:t>dll</a:t>
            </a:r>
            <a:endParaRPr lang="en-US" altLang="en-US" sz="1800" dirty="0">
              <a:solidFill>
                <a:srgbClr val="FF0000"/>
              </a:solidFill>
              <a:latin typeface="Footlight MT Light" pitchFamily="18" charset="0"/>
            </a:endParaRPr>
          </a:p>
        </p:txBody>
      </p:sp>
      <p:sp>
        <p:nvSpPr>
          <p:cNvPr id="20" name="Right Arrow 19">
            <a:extLst>
              <a:ext uri="{FF2B5EF4-FFF2-40B4-BE49-F238E27FC236}">
                <a16:creationId xmlns="" xmlns:a16="http://schemas.microsoft.com/office/drawing/2014/main" id="{0EC12AB2-16C9-4296-815D-2D225C491D64}"/>
              </a:ext>
            </a:extLst>
          </p:cNvPr>
          <p:cNvSpPr/>
          <p:nvPr/>
        </p:nvSpPr>
        <p:spPr>
          <a:xfrm rot="16200000">
            <a:off x="436563" y="2771777"/>
            <a:ext cx="931863" cy="36671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14" tIns="44657" rIns="89314" bIns="446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8D1940D-C095-4C63-9536-6F61F4FBD2E9}"/>
              </a:ext>
            </a:extLst>
          </p:cNvPr>
          <p:cNvSpPr txBox="1"/>
          <p:nvPr/>
        </p:nvSpPr>
        <p:spPr>
          <a:xfrm>
            <a:off x="280989" y="1009652"/>
            <a:ext cx="2179637" cy="11969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89314" tIns="44657" rIns="89314" bIns="44657">
            <a:spAutoFit/>
          </a:bodyPr>
          <a:lstStyle/>
          <a:p>
            <a:pPr marL="282206" indent="-282206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dirty="0" err="1">
                <a:latin typeface="Footlight MT Light" pitchFamily="18" charset="0"/>
              </a:rPr>
              <a:t>Laporan</a:t>
            </a:r>
            <a:r>
              <a:rPr lang="en-US" dirty="0">
                <a:latin typeface="Footlight MT Light" pitchFamily="18" charset="0"/>
              </a:rPr>
              <a:t> </a:t>
            </a:r>
            <a:r>
              <a:rPr lang="en-US" dirty="0" err="1">
                <a:latin typeface="Footlight MT Light" pitchFamily="18" charset="0"/>
              </a:rPr>
              <a:t>kegiatan</a:t>
            </a:r>
            <a:r>
              <a:rPr lang="en-US" dirty="0">
                <a:latin typeface="Footlight MT Light" pitchFamily="18" charset="0"/>
              </a:rPr>
              <a:t> </a:t>
            </a:r>
            <a:r>
              <a:rPr lang="en-US" dirty="0" err="1">
                <a:latin typeface="Footlight MT Light" pitchFamily="18" charset="0"/>
              </a:rPr>
              <a:t>Responsif</a:t>
            </a:r>
            <a:r>
              <a:rPr lang="en-US" dirty="0">
                <a:latin typeface="Footlight MT Light" pitchFamily="18" charset="0"/>
              </a:rPr>
              <a:t> Gender</a:t>
            </a:r>
          </a:p>
          <a:p>
            <a:pPr marL="282206" indent="-282206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dirty="0" err="1">
                <a:latin typeface="Footlight MT Light" pitchFamily="18" charset="0"/>
              </a:rPr>
              <a:t>Masukan</a:t>
            </a:r>
            <a:r>
              <a:rPr lang="en-US" dirty="0">
                <a:latin typeface="Footlight MT Light" pitchFamily="18" charset="0"/>
              </a:rPr>
              <a:t> </a:t>
            </a:r>
            <a:r>
              <a:rPr lang="en-US" dirty="0" err="1">
                <a:latin typeface="Footlight MT Light" pitchFamily="18" charset="0"/>
              </a:rPr>
              <a:t>Renstra</a:t>
            </a:r>
            <a:r>
              <a:rPr lang="en-US" dirty="0">
                <a:latin typeface="Footlight MT Light" pitchFamily="18" charset="0"/>
              </a:rPr>
              <a:t>, </a:t>
            </a:r>
            <a:r>
              <a:rPr lang="en-US" dirty="0" err="1">
                <a:latin typeface="Footlight MT Light" pitchFamily="18" charset="0"/>
              </a:rPr>
              <a:t>Renja</a:t>
            </a:r>
            <a:r>
              <a:rPr lang="en-US" dirty="0">
                <a:latin typeface="Footlight MT Light" pitchFamily="18" charset="0"/>
              </a:rPr>
              <a:t> </a:t>
            </a:r>
            <a:r>
              <a:rPr lang="en-US" dirty="0" smtClean="0">
                <a:latin typeface="Footlight MT Light" pitchFamily="18" charset="0"/>
              </a:rPr>
              <a:t>PD</a:t>
            </a:r>
            <a:endParaRPr lang="en-US" dirty="0">
              <a:latin typeface="Footlight MT Light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09D64FF-FF2B-46AD-B070-0F6B6937F940}"/>
              </a:ext>
            </a:extLst>
          </p:cNvPr>
          <p:cNvSpPr txBox="1"/>
          <p:nvPr/>
        </p:nvSpPr>
        <p:spPr>
          <a:xfrm>
            <a:off x="577851" y="5743575"/>
            <a:ext cx="1593850" cy="9211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89314" tIns="44657" rIns="89314" bIns="44657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Footlight MT Light" pitchFamily="18" charset="0"/>
              </a:rPr>
              <a:t>Hasil</a:t>
            </a:r>
            <a:r>
              <a:rPr lang="en-US" dirty="0">
                <a:latin typeface="Footlight MT Light" pitchFamily="18" charset="0"/>
              </a:rPr>
              <a:t> </a:t>
            </a:r>
            <a:r>
              <a:rPr lang="en-US" dirty="0" err="1">
                <a:latin typeface="Footlight MT Light" pitchFamily="18" charset="0"/>
              </a:rPr>
              <a:t>Kegiatan</a:t>
            </a:r>
            <a:r>
              <a:rPr lang="en-US" dirty="0">
                <a:latin typeface="Footlight MT Light" pitchFamily="18" charset="0"/>
              </a:rPr>
              <a:t> yang </a:t>
            </a:r>
            <a:r>
              <a:rPr lang="en-US" dirty="0" err="1">
                <a:latin typeface="Footlight MT Light" pitchFamily="18" charset="0"/>
              </a:rPr>
              <a:t>responsif</a:t>
            </a:r>
            <a:r>
              <a:rPr lang="en-US" dirty="0">
                <a:latin typeface="Footlight MT Light" pitchFamily="18" charset="0"/>
              </a:rPr>
              <a:t> </a:t>
            </a:r>
            <a:r>
              <a:rPr lang="en-US" dirty="0" smtClean="0">
                <a:latin typeface="Footlight MT Light" pitchFamily="18" charset="0"/>
              </a:rPr>
              <a:t>gender</a:t>
            </a:r>
            <a:endParaRPr lang="en-US" dirty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1722</Words>
  <Application>Microsoft Office PowerPoint</Application>
  <PresentationFormat>On-screen Show (4:3)</PresentationFormat>
  <Paragraphs>353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SEBUAH REFLEKSI  Kelompok Masyarakat Simalungun  sebagai Penerima Manfaat Kebijakan Program Kegiatan  Hasil Pembangunan  Daerah  yang Inklusi ( No One Left Behind)</vt:lpstr>
      <vt:lpstr>PERBEDAAN KONSEP JENIS KELAMIN - GENDER</vt:lpstr>
      <vt:lpstr>Refleksi “mengukur diri” menjadi Responsif Gender </vt:lpstr>
      <vt:lpstr>PowerPoint Presentation</vt:lpstr>
      <vt:lpstr>PowerPoint Presentation</vt:lpstr>
      <vt:lpstr>PowerPoint Presentation</vt:lpstr>
      <vt:lpstr>PowerPoint Presentation</vt:lpstr>
      <vt:lpstr>KRITERIA ANGGOTA POKJA PUG</vt:lpstr>
      <vt:lpstr>KRITERIA ANGGOTA POKJA PUG</vt:lpstr>
      <vt:lpstr>APA  DAN SIAPA FOCAL POINT PUG</vt:lpstr>
      <vt:lpstr>PowerPoint Presentation</vt:lpstr>
      <vt:lpstr>Pembangunan Kesetaraan Gender dalam UU 17/2007 tentang RPJPN 2005-2025</vt:lpstr>
      <vt:lpstr>Pengarusutamaan dalam RPJMN IV (2020-2024)</vt:lpstr>
      <vt:lpstr>2045</vt:lpstr>
      <vt:lpstr>PowerPoint Presentation</vt:lpstr>
      <vt:lpstr>PERENCANAAN YANG RESPONSIF GENDER</vt:lpstr>
      <vt:lpstr>STRUKTUR DAN TUGAS SEKRETARIAT PPRG</vt:lpstr>
      <vt:lpstr>PowerPoint Presentation</vt:lpstr>
      <vt:lpstr>KESIMPULAN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2024-07-07T12:05:55Z</dcterms:created>
  <dcterms:modified xsi:type="dcterms:W3CDTF">2024-07-21T11:51:20Z</dcterms:modified>
</cp:coreProperties>
</file>